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notesMasterIdLst>
    <p:notesMasterId r:id="rId11"/>
  </p:notesMasterIdLst>
  <p:sldIdLst>
    <p:sldId id="345" r:id="rId2"/>
    <p:sldId id="346" r:id="rId3"/>
    <p:sldId id="347" r:id="rId4"/>
    <p:sldId id="348" r:id="rId5"/>
    <p:sldId id="349" r:id="rId6"/>
    <p:sldId id="350" r:id="rId7"/>
    <p:sldId id="351" r:id="rId8"/>
    <p:sldId id="352" r:id="rId9"/>
    <p:sldId id="35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Quang" initials="DQ" lastIdx="2" clrIdx="0">
    <p:extLst>
      <p:ext uri="{19B8F6BF-5375-455C-9EA6-DF929625EA0E}">
        <p15:presenceInfo xmlns:p15="http://schemas.microsoft.com/office/powerpoint/2012/main" userId="0df4af00126e35a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9" autoAdjust="0"/>
    <p:restoredTop sz="71800" autoAdjust="0"/>
  </p:normalViewPr>
  <p:slideViewPr>
    <p:cSldViewPr snapToGrid="0">
      <p:cViewPr varScale="1">
        <p:scale>
          <a:sx n="48" d="100"/>
          <a:sy n="48" d="100"/>
        </p:scale>
        <p:origin x="1458" y="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g>
</file>

<file path=ppt/media/image3.png>
</file>

<file path=ppt/media/image4.jpg>
</file>

<file path=ppt/media/image5.jpe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538A84-4A38-4982-975F-03A78EC7998A}" type="datetimeFigureOut">
              <a:rPr lang="en-US" smtClean="0"/>
              <a:t>2021-10-17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B7AB8F-D69C-4756-9C47-D54558D073E0}" type="slidenum">
              <a:rPr lang="en-US" smtClean="0"/>
              <a:t>‹#›</a:t>
            </a:fld>
            <a:endParaRPr lang="en-US"/>
          </a:p>
        </p:txBody>
      </p:sp>
    </p:spTree>
    <p:extLst>
      <p:ext uri="{BB962C8B-B14F-4D97-AF65-F5344CB8AC3E}">
        <p14:creationId xmlns:p14="http://schemas.microsoft.com/office/powerpoint/2010/main" val="22820668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b="1" u="sng" dirty="0"/>
              <a:t>Introduction</a:t>
            </a:r>
          </a:p>
          <a:p>
            <a:pPr marL="228600" indent="-228600">
              <a:buFont typeface="+mj-lt"/>
              <a:buAutoNum type="arabicPeriod"/>
            </a:pPr>
            <a:r>
              <a:rPr lang="en-US" dirty="0"/>
              <a:t>Good afternoon, everyone.  I’m Kim </a:t>
            </a:r>
            <a:r>
              <a:rPr lang="en-US" dirty="0" err="1"/>
              <a:t>Ruyle</a:t>
            </a:r>
            <a:r>
              <a:rPr lang="en-US" dirty="0"/>
              <a:t>, and I’ve had the opportunity to review </a:t>
            </a:r>
            <a:r>
              <a:rPr lang="en-US" i="1" dirty="0"/>
              <a:t>ELLIPSES,</a:t>
            </a:r>
            <a:r>
              <a:rPr lang="en-US" dirty="0"/>
              <a:t> a new work of musical theatre....  I’d like to share with you what excites me about this musical and what makes it so unique…  </a:t>
            </a:r>
            <a:r>
              <a:rPr lang="en-US" b="1" i="0" cap="all" baseline="0" dirty="0"/>
              <a:t>CLICK to transition.</a:t>
            </a:r>
            <a:endParaRPr lang="en-US" dirty="0"/>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b="1" cap="all" baseline="0" dirty="0"/>
              <a:t>Play music clip.</a:t>
            </a:r>
          </a:p>
          <a:p>
            <a:pPr marL="228600" indent="-228600">
              <a:buFont typeface="+mj-lt"/>
              <a:buAutoNum type="arabicPeriod"/>
            </a:pPr>
            <a:r>
              <a:rPr lang="en-US" b="1" i="0" cap="all" baseline="0" dirty="0"/>
              <a:t>CLICK to transition.  </a:t>
            </a:r>
            <a:r>
              <a:rPr lang="en-US" i="1" dirty="0"/>
              <a:t>ELLIPSES</a:t>
            </a:r>
            <a:r>
              <a:rPr lang="en-US" dirty="0"/>
              <a:t> is by David Pham, and I believe it represents a unique opportunity for producers and the theatre community in general.  In the next few minutes, I will tell you what drew me to </a:t>
            </a:r>
            <a:r>
              <a:rPr lang="en-US" i="1" dirty="0"/>
              <a:t>ELLIPSES</a:t>
            </a:r>
            <a:r>
              <a:rPr lang="en-US" i="0" dirty="0"/>
              <a:t> and share what I believe makes it so unique.  I hope to answer why you, as a producer, should consider this opportunity…  why this play…  why this playwright…  and why now.</a:t>
            </a:r>
            <a:endParaRPr lang="en-US" i="1" dirty="0"/>
          </a:p>
          <a:p>
            <a:pPr marL="0" indent="0">
              <a:buFont typeface="+mj-lt"/>
              <a:buNone/>
            </a:pPr>
            <a:r>
              <a:rPr lang="en-US" b="1" cap="all" baseline="0" dirty="0"/>
              <a:t>Next slide.</a:t>
            </a:r>
          </a:p>
        </p:txBody>
      </p:sp>
      <p:sp>
        <p:nvSpPr>
          <p:cNvPr id="4" name="Slide Number Placeholder 3"/>
          <p:cNvSpPr>
            <a:spLocks noGrp="1"/>
          </p:cNvSpPr>
          <p:nvPr>
            <p:ph type="sldNum" sz="quarter" idx="5"/>
          </p:nvPr>
        </p:nvSpPr>
        <p:spPr/>
        <p:txBody>
          <a:bodyPr/>
          <a:lstStyle/>
          <a:p>
            <a:fld id="{B7B7AB8F-D69C-4756-9C47-D54558D073E0}" type="slidenum">
              <a:rPr lang="en-US" smtClean="0"/>
              <a:t>1</a:t>
            </a:fld>
            <a:endParaRPr lang="en-US"/>
          </a:p>
        </p:txBody>
      </p:sp>
    </p:spTree>
    <p:extLst>
      <p:ext uri="{BB962C8B-B14F-4D97-AF65-F5344CB8AC3E}">
        <p14:creationId xmlns:p14="http://schemas.microsoft.com/office/powerpoint/2010/main" val="1301720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sng" dirty="0">
                <a:effectLst/>
                <a:latin typeface="Calibri" panose="020F0502020204030204" pitchFamily="34" charset="0"/>
                <a:ea typeface="Calibri" panose="020F0502020204030204" pitchFamily="34" charset="0"/>
                <a:cs typeface="Times New Roman" panose="02020603050405020304" pitchFamily="18" charset="0"/>
              </a:rPr>
              <a:t>Overview</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dirty="0">
                <a:effectLst/>
                <a:latin typeface="Calibri" panose="020F0502020204030204" pitchFamily="34" charset="0"/>
                <a:ea typeface="Calibri" panose="020F0502020204030204" pitchFamily="34" charset="0"/>
                <a:cs typeface="Times New Roman" panose="02020603050405020304" pitchFamily="18" charset="0"/>
              </a:rPr>
              <a:t>Read the synopsis.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dirty="0">
                <a:effectLst/>
                <a:latin typeface="Calibri" panose="020F0502020204030204" pitchFamily="34" charset="0"/>
                <a:ea typeface="Calibri" panose="020F0502020204030204" pitchFamily="34" charset="0"/>
                <a:cs typeface="Times New Roman" panose="02020603050405020304" pitchFamily="18" charset="0"/>
              </a:rPr>
              <a:t>ELLIPSES</a:t>
            </a:r>
            <a:r>
              <a:rPr lang="en-US" sz="1200" dirty="0">
                <a:effectLst/>
                <a:latin typeface="Calibri" panose="020F0502020204030204" pitchFamily="34" charset="0"/>
                <a:ea typeface="Calibri" panose="020F0502020204030204" pitchFamily="34" charset="0"/>
                <a:cs typeface="Times New Roman" panose="02020603050405020304" pitchFamily="18" charset="0"/>
              </a:rPr>
              <a:t> is a story about togetherness, isolation, about family and an astronomical adventure.</a:t>
            </a:r>
          </a:p>
          <a:p>
            <a:r>
              <a:rPr lang="en-US" b="1" dirty="0"/>
              <a:t>NEXT SLIDE</a:t>
            </a:r>
          </a:p>
        </p:txBody>
      </p:sp>
      <p:sp>
        <p:nvSpPr>
          <p:cNvPr id="4" name="Slide Number Placeholder 3"/>
          <p:cNvSpPr>
            <a:spLocks noGrp="1"/>
          </p:cNvSpPr>
          <p:nvPr>
            <p:ph type="sldNum" sz="quarter" idx="5"/>
          </p:nvPr>
        </p:nvSpPr>
        <p:spPr/>
        <p:txBody>
          <a:bodyPr/>
          <a:lstStyle/>
          <a:p>
            <a:fld id="{B7B7AB8F-D69C-4756-9C47-D54558D073E0}" type="slidenum">
              <a:rPr lang="en-US" smtClean="0"/>
              <a:t>2</a:t>
            </a:fld>
            <a:endParaRPr lang="en-US"/>
          </a:p>
        </p:txBody>
      </p:sp>
    </p:spTree>
    <p:extLst>
      <p:ext uri="{BB962C8B-B14F-4D97-AF65-F5344CB8AC3E}">
        <p14:creationId xmlns:p14="http://schemas.microsoft.com/office/powerpoint/2010/main" val="287810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u="sng" dirty="0"/>
              <a:t>About the Musical</a:t>
            </a:r>
          </a:p>
          <a:p>
            <a:pPr marL="171450" indent="-171450">
              <a:buFont typeface="Arial" panose="020B0604020202020204" pitchFamily="34" charset="0"/>
              <a:buChar char="•"/>
            </a:pPr>
            <a:r>
              <a:rPr lang="en-US" dirty="0"/>
              <a:t>The theatrical reading that I viewed had a very young, energetic, talented, and diverse cast</a:t>
            </a:r>
          </a:p>
          <a:p>
            <a:pPr marL="171450" indent="-171450">
              <a:buFont typeface="Arial" panose="020B0604020202020204" pitchFamily="34" charset="0"/>
              <a:buChar char="•"/>
            </a:pPr>
            <a:r>
              <a:rPr lang="en-US" dirty="0"/>
              <a:t>Instrumentation might be as simple as a piano, guitar, bass guitar, and drum kit</a:t>
            </a:r>
          </a:p>
          <a:p>
            <a:pPr marL="171450" indent="-171450">
              <a:buFont typeface="Arial" panose="020B0604020202020204" pitchFamily="34" charset="0"/>
              <a:buChar char="•"/>
            </a:pPr>
            <a:r>
              <a:rPr lang="en-US" dirty="0"/>
              <a:t>There’s also diversity in the music which ranges from operatic to pop to metal to experimental</a:t>
            </a:r>
          </a:p>
          <a:p>
            <a:pPr marL="0" indent="0">
              <a:buFont typeface="Arial" panose="020B0604020202020204" pitchFamily="34" charset="0"/>
              <a:buNone/>
            </a:pPr>
            <a:r>
              <a:rPr lang="en-US" b="1" dirty="0"/>
              <a:t>NEXT SLIDE</a:t>
            </a:r>
          </a:p>
        </p:txBody>
      </p:sp>
      <p:sp>
        <p:nvSpPr>
          <p:cNvPr id="4" name="Slide Number Placeholder 3"/>
          <p:cNvSpPr>
            <a:spLocks noGrp="1"/>
          </p:cNvSpPr>
          <p:nvPr>
            <p:ph type="sldNum" sz="quarter" idx="5"/>
          </p:nvPr>
        </p:nvSpPr>
        <p:spPr/>
        <p:txBody>
          <a:bodyPr/>
          <a:lstStyle/>
          <a:p>
            <a:fld id="{B7B7AB8F-D69C-4756-9C47-D54558D073E0}" type="slidenum">
              <a:rPr lang="en-US" smtClean="0"/>
              <a:t>3</a:t>
            </a:fld>
            <a:endParaRPr lang="en-US"/>
          </a:p>
        </p:txBody>
      </p:sp>
    </p:spTree>
    <p:extLst>
      <p:ext uri="{BB962C8B-B14F-4D97-AF65-F5344CB8AC3E}">
        <p14:creationId xmlns:p14="http://schemas.microsoft.com/office/powerpoint/2010/main" val="11406917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solidFill>
                  <a:schemeClr val="bg1"/>
                </a:solidFill>
              </a:rPr>
              <a:t>o David is a </a:t>
            </a:r>
            <a:r>
              <a:rPr lang="en-US" sz="1200" dirty="0">
                <a:solidFill>
                  <a:schemeClr val="bg1"/>
                </a:solidFill>
              </a:rPr>
              <a:t>Vietnamese-American who connects Eastern and Western art forms – this perspective contributes to his choices about story and music.</a:t>
            </a:r>
          </a:p>
          <a:p>
            <a:r>
              <a:rPr lang="en-US" sz="1200" b="0" i="0" u="none" strike="noStrike" baseline="0" dirty="0">
                <a:solidFill>
                  <a:schemeClr val="bg1"/>
                </a:solidFill>
              </a:rPr>
              <a:t>o David grew up listening to opera and has written a </a:t>
            </a:r>
            <a:r>
              <a:rPr lang="en-US" sz="1200" dirty="0">
                <a:solidFill>
                  <a:schemeClr val="bg1"/>
                </a:solidFill>
              </a:rPr>
              <a:t>subatomic opera, a story about particles going to college, called TOUR, which was a 2020 Downtown Urban Arts Festival finalist. He is also the composer-lyricist on a musical called PARALLEL UNIVERSITY with two other collaborators for New York Public Library for the Performing Arts and their virtual reality program.</a:t>
            </a:r>
            <a:endParaRPr lang="en-US" sz="1200" b="0" i="0" u="none" strike="noStrike" baseline="0" dirty="0">
              <a:solidFill>
                <a:schemeClr val="bg1"/>
              </a:solidFill>
            </a:endParaRPr>
          </a:p>
          <a:p>
            <a:r>
              <a:rPr lang="en-US" sz="1200" b="0" i="0" u="none" strike="noStrike" baseline="0" dirty="0">
                <a:solidFill>
                  <a:schemeClr val="bg1"/>
                </a:solidFill>
              </a:rPr>
              <a:t>o David obtained his Bachelor of Science in Astrophysics and a Minor in Theatre from Michigan State University. During his sophomore year, he got a chance to studied under Dr. Andrea M. </a:t>
            </a:r>
            <a:r>
              <a:rPr lang="en-US" sz="1200" b="0" i="0" u="none" strike="noStrike" baseline="0" dirty="0" err="1">
                <a:solidFill>
                  <a:schemeClr val="bg1"/>
                </a:solidFill>
              </a:rPr>
              <a:t>Ghez</a:t>
            </a:r>
            <a:r>
              <a:rPr lang="en-US" sz="1200" b="0" i="0" u="none" strike="noStrike" baseline="0" dirty="0">
                <a:solidFill>
                  <a:schemeClr val="bg1"/>
                </a:solidFill>
              </a:rPr>
              <a:t>, 2020’s Nobel Prize in Physics laureate.</a:t>
            </a:r>
          </a:p>
          <a:p>
            <a:r>
              <a:rPr lang="en-US" sz="1200" b="0" i="0" u="none" strike="noStrike" baseline="0" dirty="0">
                <a:solidFill>
                  <a:schemeClr val="bg1"/>
                </a:solidFill>
              </a:rPr>
              <a:t>o He is a member of ASCAP, the Dramatists Guild, OPERA America, and ΣΠΣ, an honor society in physics.  Further, David is the Literary Fellow for the Playwrights Foundation in San Francisco.</a:t>
            </a:r>
          </a:p>
          <a:p>
            <a:r>
              <a:rPr lang="en-US" sz="1200" b="0" i="0" u="none" strike="noStrike" baseline="0" dirty="0">
                <a:solidFill>
                  <a:schemeClr val="bg1"/>
                </a:solidFill>
              </a:rPr>
              <a:t>o David is a unique individual and has written a unique musical, a light opera, that incorporates the Big Bang, Gravity, Time, and Space in a story about family.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NEXT SLIDE</a:t>
            </a:r>
          </a:p>
        </p:txBody>
      </p:sp>
      <p:sp>
        <p:nvSpPr>
          <p:cNvPr id="4" name="Slide Number Placeholder 3"/>
          <p:cNvSpPr>
            <a:spLocks noGrp="1"/>
          </p:cNvSpPr>
          <p:nvPr>
            <p:ph type="sldNum" sz="quarter" idx="5"/>
          </p:nvPr>
        </p:nvSpPr>
        <p:spPr/>
        <p:txBody>
          <a:bodyPr/>
          <a:lstStyle/>
          <a:p>
            <a:fld id="{B7B7AB8F-D69C-4756-9C47-D54558D073E0}" type="slidenum">
              <a:rPr lang="en-US" smtClean="0"/>
              <a:t>4</a:t>
            </a:fld>
            <a:endParaRPr lang="en-US"/>
          </a:p>
        </p:txBody>
      </p:sp>
    </p:spTree>
    <p:extLst>
      <p:ext uri="{BB962C8B-B14F-4D97-AF65-F5344CB8AC3E}">
        <p14:creationId xmlns:p14="http://schemas.microsoft.com/office/powerpoint/2010/main" val="3704614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really excited me about David’s work…</a:t>
            </a:r>
          </a:p>
          <a:p>
            <a:r>
              <a:rPr lang="en-US" b="1" dirty="0"/>
              <a:t>READ MESSAGE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NEXT SLIDE</a:t>
            </a:r>
          </a:p>
        </p:txBody>
      </p:sp>
      <p:sp>
        <p:nvSpPr>
          <p:cNvPr id="4" name="Slide Number Placeholder 3"/>
          <p:cNvSpPr>
            <a:spLocks noGrp="1"/>
          </p:cNvSpPr>
          <p:nvPr>
            <p:ph type="sldNum" sz="quarter" idx="5"/>
          </p:nvPr>
        </p:nvSpPr>
        <p:spPr/>
        <p:txBody>
          <a:bodyPr/>
          <a:lstStyle/>
          <a:p>
            <a:fld id="{B7B7AB8F-D69C-4756-9C47-D54558D073E0}" type="slidenum">
              <a:rPr lang="en-US" smtClean="0"/>
              <a:t>5</a:t>
            </a:fld>
            <a:endParaRPr lang="en-US"/>
          </a:p>
        </p:txBody>
      </p:sp>
    </p:spTree>
    <p:extLst>
      <p:ext uri="{BB962C8B-B14F-4D97-AF65-F5344CB8AC3E}">
        <p14:creationId xmlns:p14="http://schemas.microsoft.com/office/powerpoint/2010/main" val="1368950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b="0" i="0" u="none" strike="noStrike" baseline="0" dirty="0">
                <a:solidFill>
                  <a:schemeClr val="bg1"/>
                </a:solidFill>
              </a:rPr>
              <a:t>o August 2020 — July 2021: Working Title Playwrights New Play Development</a:t>
            </a:r>
            <a:r>
              <a:rPr lang="en-US" sz="2400" dirty="0">
                <a:solidFill>
                  <a:schemeClr val="bg1"/>
                </a:solidFill>
              </a:rPr>
              <a:t> </a:t>
            </a:r>
            <a:r>
              <a:rPr lang="en-US" sz="2400" b="0" i="0" u="none" strike="noStrike" baseline="0" dirty="0">
                <a:solidFill>
                  <a:schemeClr val="bg1"/>
                </a:solidFill>
              </a:rPr>
              <a:t>and Dramaturgy Apprenticeship</a:t>
            </a:r>
          </a:p>
          <a:p>
            <a:pPr lvl="1"/>
            <a:r>
              <a:rPr lang="en-US" sz="2400" b="0" i="0" u="none" strike="noStrike" baseline="0" dirty="0">
                <a:solidFill>
                  <a:schemeClr val="bg1"/>
                </a:solidFill>
              </a:rPr>
              <a:t>o October 2020 – May 2021: Multiple Readings with Talkback</a:t>
            </a:r>
          </a:p>
          <a:p>
            <a:pPr lvl="1"/>
            <a:r>
              <a:rPr lang="en-US" sz="2400" b="0" i="0" u="none" strike="noStrike" baseline="0" dirty="0">
                <a:solidFill>
                  <a:schemeClr val="bg1"/>
                </a:solidFill>
              </a:rPr>
              <a:t>o </a:t>
            </a:r>
            <a:r>
              <a:rPr lang="en-US" sz="2400" dirty="0">
                <a:solidFill>
                  <a:schemeClr val="bg1"/>
                </a:solidFill>
              </a:rPr>
              <a:t>July 2021</a:t>
            </a:r>
            <a:r>
              <a:rPr lang="en-US" sz="2400" b="0" i="0" u="none" strike="noStrike" baseline="0" dirty="0">
                <a:solidFill>
                  <a:schemeClr val="bg1"/>
                </a:solidFill>
              </a:rPr>
              <a:t>: Concert Reading with Talkback directed by Aliyah Curry </a:t>
            </a:r>
          </a:p>
          <a:p>
            <a:r>
              <a:rPr lang="en-US" sz="2400" b="0" i="0" u="none" strike="noStrike" baseline="0" dirty="0">
                <a:solidFill>
                  <a:schemeClr val="bg1"/>
                </a:solidFill>
              </a:rPr>
              <a:t>o June 2021 — </a:t>
            </a:r>
            <a:r>
              <a:rPr lang="en-US" sz="2400" dirty="0">
                <a:solidFill>
                  <a:schemeClr val="bg1"/>
                </a:solidFill>
              </a:rPr>
              <a:t>O</a:t>
            </a:r>
            <a:r>
              <a:rPr lang="en-US" sz="2400" b="0" i="0" u="none" strike="noStrike" baseline="0" dirty="0">
                <a:solidFill>
                  <a:schemeClr val="bg1"/>
                </a:solidFill>
              </a:rPr>
              <a:t>ngoing: Theater Resources Unlimited Workshops</a:t>
            </a:r>
          </a:p>
          <a:p>
            <a:pPr lvl="1"/>
            <a:r>
              <a:rPr lang="en-US" sz="2400" b="0" i="0" u="none" strike="noStrike" baseline="0" dirty="0">
                <a:solidFill>
                  <a:schemeClr val="bg1"/>
                </a:solidFill>
              </a:rPr>
              <a:t>o June 2021: How to Write a Musical That Works – Part One:</a:t>
            </a:r>
            <a:r>
              <a:rPr lang="en-US" sz="2400" dirty="0">
                <a:solidFill>
                  <a:schemeClr val="bg1"/>
                </a:solidFill>
              </a:rPr>
              <a:t> </a:t>
            </a:r>
            <a:r>
              <a:rPr lang="en-US" sz="2400" b="0" i="0" u="none" strike="noStrike" baseline="0" dirty="0">
                <a:solidFill>
                  <a:schemeClr val="bg1"/>
                </a:solidFill>
              </a:rPr>
              <a:t>The World &amp; the Want Workshop</a:t>
            </a:r>
          </a:p>
          <a:p>
            <a:pPr lvl="1"/>
            <a:r>
              <a:rPr lang="en-US" sz="2400" b="0" i="0" u="none" strike="noStrike" baseline="0" dirty="0">
                <a:solidFill>
                  <a:schemeClr val="bg1"/>
                </a:solidFill>
              </a:rPr>
              <a:t>o October 2021: How to Write a Musical That Works – Part Two: Conflict &amp; Obstacles Workshop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baseline="0" dirty="0">
                <a:solidFill>
                  <a:schemeClr val="bg1"/>
                </a:solidFill>
              </a:rPr>
              <a:t>o In the coming days, David and Daniela Cobb, the actress who has been portraying his protagonist and a Broadway performer on The Lion King, are speakers at the Durban University of Technology’s Annual Research Conference. This university in South Africa has been showcasing their songs to their Faculty of Arts and Design throughout the past summer.</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dirty="0"/>
              <a:t>NEXT SLIDE</a:t>
            </a:r>
          </a:p>
        </p:txBody>
      </p:sp>
      <p:sp>
        <p:nvSpPr>
          <p:cNvPr id="4" name="Slide Number Placeholder 3"/>
          <p:cNvSpPr>
            <a:spLocks noGrp="1"/>
          </p:cNvSpPr>
          <p:nvPr>
            <p:ph type="sldNum" sz="quarter" idx="5"/>
          </p:nvPr>
        </p:nvSpPr>
        <p:spPr/>
        <p:txBody>
          <a:bodyPr/>
          <a:lstStyle/>
          <a:p>
            <a:fld id="{B7B7AB8F-D69C-4756-9C47-D54558D073E0}" type="slidenum">
              <a:rPr lang="en-US" smtClean="0"/>
              <a:t>6</a:t>
            </a:fld>
            <a:endParaRPr lang="en-US"/>
          </a:p>
        </p:txBody>
      </p:sp>
    </p:spTree>
    <p:extLst>
      <p:ext uri="{BB962C8B-B14F-4D97-AF65-F5344CB8AC3E}">
        <p14:creationId xmlns:p14="http://schemas.microsoft.com/office/powerpoint/2010/main" val="2134507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2400" dirty="0"/>
              <a:t>IDEA – Inclusion, Diversity, Equity, and Access</a:t>
            </a:r>
          </a:p>
          <a:p>
            <a:pPr marL="228600" indent="-228600">
              <a:buFont typeface="+mj-lt"/>
              <a:buAutoNum type="arabicPeriod"/>
            </a:pPr>
            <a:r>
              <a:rPr lang="en-US" sz="2400" dirty="0"/>
              <a:t>David is one of ten finalists from which two will be selected for development</a:t>
            </a:r>
          </a:p>
          <a:p>
            <a:pPr marL="228600" indent="-228600">
              <a:buFont typeface="+mj-lt"/>
              <a:buAutoNum type="arabicPeriod"/>
            </a:pPr>
            <a:r>
              <a:rPr lang="en-US" sz="2400" dirty="0"/>
              <a:t>David is working with affiliates at the University of Maryland on this grant and shooting for a venue In Washington, DC, for a three-day </a:t>
            </a:r>
            <a:r>
              <a:rPr lang="en-US" sz="2400" u="sng" dirty="0"/>
              <a:t>staged/theatrical </a:t>
            </a:r>
            <a:r>
              <a:rPr lang="en-US" sz="2400" dirty="0"/>
              <a:t>workshop</a:t>
            </a:r>
          </a:p>
          <a:p>
            <a:pPr marL="228600" indent="-228600">
              <a:buFont typeface="+mj-lt"/>
              <a:buAutoNum type="arabicPeriod"/>
            </a:pPr>
            <a:r>
              <a:rPr lang="en-US" sz="2400" dirty="0"/>
              <a:t>David </a:t>
            </a:r>
            <a:r>
              <a:rPr lang="en-US" sz="2400" u="sng" dirty="0"/>
              <a:t>is</a:t>
            </a:r>
            <a:r>
              <a:rPr lang="en-US" sz="2400" dirty="0"/>
              <a:t> also applying to the Atlanta Musical Theatre Festival – because of his work with Working Title Playwrights, he’s well-connected with the theatre community in Atlanta.  For this opportunity, David needs some financing.</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sz="2400" b="1" dirty="0"/>
              <a:t>NEXT SLIDE</a:t>
            </a:r>
          </a:p>
        </p:txBody>
      </p:sp>
      <p:sp>
        <p:nvSpPr>
          <p:cNvPr id="4" name="Slide Number Placeholder 3"/>
          <p:cNvSpPr>
            <a:spLocks noGrp="1"/>
          </p:cNvSpPr>
          <p:nvPr>
            <p:ph type="sldNum" sz="quarter" idx="5"/>
          </p:nvPr>
        </p:nvSpPr>
        <p:spPr/>
        <p:txBody>
          <a:bodyPr/>
          <a:lstStyle/>
          <a:p>
            <a:fld id="{B7B7AB8F-D69C-4756-9C47-D54558D073E0}" type="slidenum">
              <a:rPr lang="en-US" smtClean="0"/>
              <a:t>7</a:t>
            </a:fld>
            <a:endParaRPr lang="en-US"/>
          </a:p>
        </p:txBody>
      </p:sp>
    </p:spTree>
    <p:extLst>
      <p:ext uri="{BB962C8B-B14F-4D97-AF65-F5344CB8AC3E}">
        <p14:creationId xmlns:p14="http://schemas.microsoft.com/office/powerpoint/2010/main" val="1341320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u="sng" dirty="0"/>
              <a:t>Why Now?</a:t>
            </a:r>
          </a:p>
          <a:p>
            <a:r>
              <a:rPr lang="en-US" b="0" i="0" u="none" dirty="0"/>
              <a:t>Our world has been turned upside down over the past year and a half.  Families have been separated – torn apart in some cases.  There is controversy and confusion swirling about science and the politicization of science.  The world needs a story about family.  About the importance of connections, of relationships.  The world needs to understand and embrace Science.  The world needs </a:t>
            </a:r>
            <a:r>
              <a:rPr lang="en-US" i="1" dirty="0"/>
              <a:t>ELLIPSES</a:t>
            </a:r>
            <a:r>
              <a:rPr lang="en-US" i="0" dirty="0"/>
              <a:t> is about family.  </a:t>
            </a:r>
            <a:r>
              <a:rPr lang="en-US" i="1" dirty="0"/>
              <a:t>ELLIPSES</a:t>
            </a:r>
            <a:r>
              <a:rPr lang="en-US" dirty="0"/>
              <a:t> is unique.  It represents a unique opportunity for producers.  Thank you very much for your consideration.</a:t>
            </a:r>
          </a:p>
          <a:p>
            <a:r>
              <a:rPr lang="en-US" b="1" dirty="0"/>
              <a:t>QUESTIONS?</a:t>
            </a:r>
          </a:p>
        </p:txBody>
      </p:sp>
      <p:sp>
        <p:nvSpPr>
          <p:cNvPr id="4" name="Slide Number Placeholder 3"/>
          <p:cNvSpPr>
            <a:spLocks noGrp="1"/>
          </p:cNvSpPr>
          <p:nvPr>
            <p:ph type="sldNum" sz="quarter" idx="5"/>
          </p:nvPr>
        </p:nvSpPr>
        <p:spPr/>
        <p:txBody>
          <a:bodyPr/>
          <a:lstStyle/>
          <a:p>
            <a:fld id="{B7B7AB8F-D69C-4756-9C47-D54558D073E0}" type="slidenum">
              <a:rPr lang="en-US" smtClean="0"/>
              <a:t>8</a:t>
            </a:fld>
            <a:endParaRPr lang="en-US"/>
          </a:p>
        </p:txBody>
      </p:sp>
    </p:spTree>
    <p:extLst>
      <p:ext uri="{BB962C8B-B14F-4D97-AF65-F5344CB8AC3E}">
        <p14:creationId xmlns:p14="http://schemas.microsoft.com/office/powerpoint/2010/main" val="13091298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cap="all" baseline="0" dirty="0"/>
              <a:t>CLICK to transition.</a:t>
            </a:r>
          </a:p>
          <a:p>
            <a:r>
              <a:rPr lang="en-US" b="0" i="0" cap="none" baseline="0" dirty="0"/>
              <a:t>ELLIPSES is a unique musical that blends</a:t>
            </a:r>
          </a:p>
        </p:txBody>
      </p:sp>
      <p:sp>
        <p:nvSpPr>
          <p:cNvPr id="4" name="Slide Number Placeholder 3"/>
          <p:cNvSpPr>
            <a:spLocks noGrp="1"/>
          </p:cNvSpPr>
          <p:nvPr>
            <p:ph type="sldNum" sz="quarter" idx="5"/>
          </p:nvPr>
        </p:nvSpPr>
        <p:spPr/>
        <p:txBody>
          <a:bodyPr/>
          <a:lstStyle/>
          <a:p>
            <a:fld id="{B7B7AB8F-D69C-4756-9C47-D54558D073E0}" type="slidenum">
              <a:rPr lang="en-US" smtClean="0"/>
              <a:t>9</a:t>
            </a:fld>
            <a:endParaRPr lang="en-US"/>
          </a:p>
        </p:txBody>
      </p:sp>
    </p:spTree>
    <p:extLst>
      <p:ext uri="{BB962C8B-B14F-4D97-AF65-F5344CB8AC3E}">
        <p14:creationId xmlns:p14="http://schemas.microsoft.com/office/powerpoint/2010/main" val="2371349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3217012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54B063-4905-499D-B3BF-75202C747ED8}" type="datetimeFigureOut">
              <a:rPr lang="en-US" smtClean="0"/>
              <a:t>2021-10-17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385455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20119821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31958971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7561666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33941230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17783547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14404345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2538398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3640240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54B063-4905-499D-B3BF-75202C747ED8}" type="datetimeFigureOut">
              <a:rPr lang="en-US" smtClean="0"/>
              <a:t>2021-10-17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699272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554B063-4905-499D-B3BF-75202C747ED8}" type="datetimeFigureOut">
              <a:rPr lang="en-US" smtClean="0"/>
              <a:t>2021-10-17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2400475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554B063-4905-499D-B3BF-75202C747ED8}" type="datetimeFigureOut">
              <a:rPr lang="en-US" smtClean="0"/>
              <a:t>2021-10-17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1803628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554B063-4905-499D-B3BF-75202C747ED8}" type="datetimeFigureOut">
              <a:rPr lang="en-US" smtClean="0"/>
              <a:t>2021-10-17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11170410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54B063-4905-499D-B3BF-75202C747ED8}" type="datetimeFigureOut">
              <a:rPr lang="en-US" smtClean="0"/>
              <a:t>2021-10-17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2081442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54B063-4905-499D-B3BF-75202C747ED8}" type="datetimeFigureOut">
              <a:rPr lang="en-US" smtClean="0"/>
              <a:t>2021-10-17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3520976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6554B063-4905-499D-B3BF-75202C747ED8}" type="datetimeFigureOut">
              <a:rPr lang="en-US" smtClean="0"/>
              <a:t>2021-10-17</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1E68A245-F411-4CC8-8B75-BEAAAA21EAAB}" type="slidenum">
              <a:rPr lang="en-US" smtClean="0"/>
              <a:t>‹#›</a:t>
            </a:fld>
            <a:endParaRPr lang="en-US"/>
          </a:p>
        </p:txBody>
      </p:sp>
    </p:spTree>
    <p:extLst>
      <p:ext uri="{BB962C8B-B14F-4D97-AF65-F5344CB8AC3E}">
        <p14:creationId xmlns:p14="http://schemas.microsoft.com/office/powerpoint/2010/main" val="33661233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t="-8000" b="-8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554B063-4905-499D-B3BF-75202C747ED8}" type="datetimeFigureOut">
              <a:rPr lang="en-US" smtClean="0"/>
              <a:t>2021-10-17</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1E68A245-F411-4CC8-8B75-BEAAAA21EAAB}" type="slidenum">
              <a:rPr lang="en-US" smtClean="0"/>
              <a:t>‹#›</a:t>
            </a:fld>
            <a:endParaRPr lang="en-US"/>
          </a:p>
        </p:txBody>
      </p:sp>
    </p:spTree>
    <p:extLst>
      <p:ext uri="{BB962C8B-B14F-4D97-AF65-F5344CB8AC3E}">
        <p14:creationId xmlns:p14="http://schemas.microsoft.com/office/powerpoint/2010/main" val="300652186"/>
      </p:ext>
    </p:extLst>
  </p:cSld>
  <p:clrMap bg1="dk1" tx1="lt1" bg2="dk2" tx2="lt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docs.live.net/497879ea70d86eb7/Documents/!!!Fiction%20Writing/!!!TRU%20PDMP/Ellipses%20Pitch%20Deck.pptx"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C18A007-467C-48E5-8971-2DD1311F40B1}"/>
              </a:ext>
            </a:extLst>
          </p:cNvPr>
          <p:cNvSpPr txBox="1"/>
          <p:nvPr/>
        </p:nvSpPr>
        <p:spPr>
          <a:xfrm>
            <a:off x="267925" y="208670"/>
            <a:ext cx="6136616" cy="1446550"/>
          </a:xfrm>
          <a:prstGeom prst="rect">
            <a:avLst/>
          </a:prstGeom>
          <a:noFill/>
        </p:spPr>
        <p:txBody>
          <a:bodyPr wrap="none" rtlCol="0">
            <a:spAutoFit/>
          </a:bodyPr>
          <a:lstStyle/>
          <a:p>
            <a:r>
              <a:rPr lang="en-US" sz="8800" i="1" cap="all" dirty="0">
                <a:latin typeface="Viner Hand ITC" panose="03070502030502020203" pitchFamily="66" charset="0"/>
              </a:rPr>
              <a:t>Ellipses</a:t>
            </a:r>
          </a:p>
        </p:txBody>
      </p:sp>
      <p:sp>
        <p:nvSpPr>
          <p:cNvPr id="6" name="TextBox 5">
            <a:extLst>
              <a:ext uri="{FF2B5EF4-FFF2-40B4-BE49-F238E27FC236}">
                <a16:creationId xmlns:a16="http://schemas.microsoft.com/office/drawing/2014/main" id="{3D3C9AD0-AFB2-4093-97E3-7A6EB471698B}"/>
              </a:ext>
            </a:extLst>
          </p:cNvPr>
          <p:cNvSpPr txBox="1"/>
          <p:nvPr/>
        </p:nvSpPr>
        <p:spPr>
          <a:xfrm>
            <a:off x="3036506" y="5413223"/>
            <a:ext cx="8989492" cy="1477328"/>
          </a:xfrm>
          <a:prstGeom prst="rect">
            <a:avLst/>
          </a:prstGeom>
          <a:noFill/>
        </p:spPr>
        <p:txBody>
          <a:bodyPr wrap="square" rtlCol="0">
            <a:spAutoFit/>
          </a:bodyPr>
          <a:lstStyle/>
          <a:p>
            <a:pPr algn="r"/>
            <a:r>
              <a:rPr lang="en-US" sz="3600" i="1" dirty="0">
                <a:latin typeface="Book Antiqua" panose="02040602050305030304" pitchFamily="18" charset="0"/>
              </a:rPr>
              <a:t>Book, Music, &amp; Lyrics by</a:t>
            </a:r>
          </a:p>
          <a:p>
            <a:pPr algn="r"/>
            <a:r>
              <a:rPr lang="en-US" sz="5400" i="1" dirty="0">
                <a:latin typeface="Book Antiqua" panose="02040602050305030304" pitchFamily="18" charset="0"/>
              </a:rPr>
              <a:t>David Quang Pham</a:t>
            </a:r>
          </a:p>
        </p:txBody>
      </p:sp>
      <p:sp>
        <p:nvSpPr>
          <p:cNvPr id="7" name="TextBox 6">
            <a:extLst>
              <a:ext uri="{FF2B5EF4-FFF2-40B4-BE49-F238E27FC236}">
                <a16:creationId xmlns:a16="http://schemas.microsoft.com/office/drawing/2014/main" id="{8FF566AC-A94E-46C8-A4FA-A6EC35CD6310}"/>
              </a:ext>
            </a:extLst>
          </p:cNvPr>
          <p:cNvSpPr txBox="1"/>
          <p:nvPr/>
        </p:nvSpPr>
        <p:spPr>
          <a:xfrm>
            <a:off x="1082815" y="2703224"/>
            <a:ext cx="6339877" cy="830997"/>
          </a:xfrm>
          <a:prstGeom prst="rect">
            <a:avLst/>
          </a:prstGeom>
          <a:noFill/>
        </p:spPr>
        <p:txBody>
          <a:bodyPr wrap="none" rtlCol="0">
            <a:spAutoFit/>
          </a:bodyPr>
          <a:lstStyle/>
          <a:p>
            <a:r>
              <a:rPr lang="en-US" sz="4800" dirty="0">
                <a:latin typeface="Times New Roman" panose="02020603050405020304" pitchFamily="18" charset="0"/>
                <a:hlinkClick r:id="rId3">
                  <a:extLst>
                    <a:ext uri="{A12FA001-AC4F-418D-AE19-62706E023703}">
                      <ahyp:hlinkClr xmlns:ahyp="http://schemas.microsoft.com/office/drawing/2018/hyperlinkcolor" val="tx"/>
                    </a:ext>
                  </a:extLst>
                </a:hlinkClick>
              </a:rPr>
              <a:t>A Unique Opportunity</a:t>
            </a:r>
            <a:r>
              <a:rPr lang="en-US" sz="4800" b="0" i="0" u="none" strike="noStrike" baseline="0" dirty="0">
                <a:latin typeface="Times New Roman" panose="02020603050405020304" pitchFamily="18" charset="0"/>
              </a:rPr>
              <a:t>…</a:t>
            </a:r>
          </a:p>
        </p:txBody>
      </p:sp>
      <p:pic>
        <p:nvPicPr>
          <p:cNvPr id="3" name="Picture 2" descr="A picture containing text, dark&#10;&#10;Description automatically generated">
            <a:extLst>
              <a:ext uri="{FF2B5EF4-FFF2-40B4-BE49-F238E27FC236}">
                <a16:creationId xmlns:a16="http://schemas.microsoft.com/office/drawing/2014/main" id="{3AEE0C6C-4A98-4727-B8F5-6B1AFEB7CA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92684" y="3429000"/>
            <a:ext cx="4899316" cy="1984223"/>
          </a:xfrm>
          <a:prstGeom prst="rect">
            <a:avLst/>
          </a:prstGeom>
        </p:spPr>
      </p:pic>
    </p:spTree>
    <p:extLst>
      <p:ext uri="{BB962C8B-B14F-4D97-AF65-F5344CB8AC3E}">
        <p14:creationId xmlns:p14="http://schemas.microsoft.com/office/powerpoint/2010/main" val="1824561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8F517FB-AC16-46AC-BEA8-6E03D0406C37}"/>
              </a:ext>
            </a:extLst>
          </p:cNvPr>
          <p:cNvSpPr txBox="1"/>
          <p:nvPr/>
        </p:nvSpPr>
        <p:spPr>
          <a:xfrm>
            <a:off x="267925" y="208670"/>
            <a:ext cx="6136616" cy="1446550"/>
          </a:xfrm>
          <a:prstGeom prst="rect">
            <a:avLst/>
          </a:prstGeom>
          <a:noFill/>
        </p:spPr>
        <p:txBody>
          <a:bodyPr wrap="none" rtlCol="0">
            <a:spAutoFit/>
          </a:bodyPr>
          <a:lstStyle/>
          <a:p>
            <a:r>
              <a:rPr lang="en-US" sz="8800" i="1" cap="all" dirty="0">
                <a:latin typeface="Viner Hand ITC" panose="03070502030502020203" pitchFamily="66" charset="0"/>
              </a:rPr>
              <a:t>Ellipses</a:t>
            </a:r>
          </a:p>
        </p:txBody>
      </p:sp>
      <p:sp>
        <p:nvSpPr>
          <p:cNvPr id="4" name="TextBox 3">
            <a:extLst>
              <a:ext uri="{FF2B5EF4-FFF2-40B4-BE49-F238E27FC236}">
                <a16:creationId xmlns:a16="http://schemas.microsoft.com/office/drawing/2014/main" id="{6C663E28-E185-4AD5-97B7-824636E2025F}"/>
              </a:ext>
            </a:extLst>
          </p:cNvPr>
          <p:cNvSpPr txBox="1"/>
          <p:nvPr/>
        </p:nvSpPr>
        <p:spPr>
          <a:xfrm>
            <a:off x="3036506" y="5413223"/>
            <a:ext cx="8989492" cy="1477328"/>
          </a:xfrm>
          <a:prstGeom prst="rect">
            <a:avLst/>
          </a:prstGeom>
          <a:noFill/>
        </p:spPr>
        <p:txBody>
          <a:bodyPr wrap="square" rtlCol="0">
            <a:spAutoFit/>
          </a:bodyPr>
          <a:lstStyle/>
          <a:p>
            <a:pPr algn="r"/>
            <a:r>
              <a:rPr lang="en-US" sz="3600" i="1" dirty="0">
                <a:latin typeface="Book Antiqua" panose="02040602050305030304" pitchFamily="18" charset="0"/>
              </a:rPr>
              <a:t>Book, Music, &amp; Lyrics by</a:t>
            </a:r>
          </a:p>
          <a:p>
            <a:pPr algn="r"/>
            <a:r>
              <a:rPr lang="en-US" sz="5400" i="1" dirty="0">
                <a:latin typeface="Book Antiqua" panose="02040602050305030304" pitchFamily="18" charset="0"/>
              </a:rPr>
              <a:t>David Quang Pham</a:t>
            </a:r>
          </a:p>
        </p:txBody>
      </p:sp>
      <p:sp>
        <p:nvSpPr>
          <p:cNvPr id="5" name="TextBox 4">
            <a:extLst>
              <a:ext uri="{FF2B5EF4-FFF2-40B4-BE49-F238E27FC236}">
                <a16:creationId xmlns:a16="http://schemas.microsoft.com/office/drawing/2014/main" id="{F8BED53D-CECE-4A4F-A17D-219C5E840744}"/>
              </a:ext>
            </a:extLst>
          </p:cNvPr>
          <p:cNvSpPr txBox="1"/>
          <p:nvPr/>
        </p:nvSpPr>
        <p:spPr>
          <a:xfrm>
            <a:off x="267924" y="1622587"/>
            <a:ext cx="11480379" cy="3707105"/>
          </a:xfrm>
          <a:prstGeom prst="rect">
            <a:avLst/>
          </a:prstGeom>
          <a:noFill/>
        </p:spPr>
        <p:txBody>
          <a:bodyPr wrap="square" rtlCol="0">
            <a:spAutoFit/>
          </a:bodyPr>
          <a:lstStyle/>
          <a:p>
            <a:r>
              <a:rPr lang="en-US" sz="4400" u="sng" dirty="0"/>
              <a:t>A </a:t>
            </a:r>
            <a:r>
              <a:rPr lang="en-US" sz="4400" b="0" i="0" u="sng" strike="noStrike" baseline="0" dirty="0"/>
              <a:t>Unique Story</a:t>
            </a:r>
            <a:endParaRPr lang="en-US" sz="2000" b="0" i="0" u="sng" strike="noStrike" baseline="0" dirty="0"/>
          </a:p>
          <a:p>
            <a:pPr marL="0" marR="0">
              <a:lnSpc>
                <a:spcPct val="107000"/>
              </a:lnSpc>
              <a:spcBef>
                <a:spcPts val="0"/>
              </a:spcBef>
              <a:spcAft>
                <a:spcPts val="0"/>
              </a:spcAft>
            </a:pPr>
            <a:r>
              <a:rPr lang="en-US" sz="3600" dirty="0">
                <a:effectLst/>
                <a:latin typeface="Calibri" panose="020F0502020204030204" pitchFamily="34" charset="0"/>
                <a:ea typeface="Calibri" panose="020F0502020204030204" pitchFamily="34" charset="0"/>
                <a:cs typeface="Times New Roman" panose="02020603050405020304" pitchFamily="18" charset="0"/>
              </a:rPr>
              <a:t>An epic cosmology mythology, </a:t>
            </a:r>
            <a:r>
              <a:rPr lang="en-US" sz="3600" i="1" dirty="0">
                <a:effectLst/>
                <a:latin typeface="Calibri" panose="020F0502020204030204" pitchFamily="34" charset="0"/>
                <a:ea typeface="Calibri" panose="020F0502020204030204" pitchFamily="34" charset="0"/>
                <a:cs typeface="Times New Roman" panose="02020603050405020304" pitchFamily="18" charset="0"/>
              </a:rPr>
              <a:t>ELLIPSES</a:t>
            </a:r>
            <a:r>
              <a:rPr lang="en-US" sz="3600" dirty="0">
                <a:effectLst/>
                <a:latin typeface="Calibri" panose="020F0502020204030204" pitchFamily="34" charset="0"/>
                <a:ea typeface="Calibri" panose="020F0502020204030204" pitchFamily="34" charset="0"/>
                <a:cs typeface="Times New Roman" panose="02020603050405020304" pitchFamily="18" charset="0"/>
              </a:rPr>
              <a:t> centers on the Galaxy family and their quest to undo the Big Bang, after their dog Gravity sets it off.   This coming-of-age musical follows a young adult and their dog running away from home.</a:t>
            </a:r>
          </a:p>
        </p:txBody>
      </p:sp>
    </p:spTree>
    <p:extLst>
      <p:ext uri="{BB962C8B-B14F-4D97-AF65-F5344CB8AC3E}">
        <p14:creationId xmlns:p14="http://schemas.microsoft.com/office/powerpoint/2010/main" val="2091362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ollage of people&#10;&#10;Description automatically generated with medium confidence">
            <a:extLst>
              <a:ext uri="{FF2B5EF4-FFF2-40B4-BE49-F238E27FC236}">
                <a16:creationId xmlns:a16="http://schemas.microsoft.com/office/drawing/2014/main" id="{6EE21775-0630-4724-A4BB-8E85A676D6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03116" y="0"/>
            <a:ext cx="4288883" cy="2412497"/>
          </a:xfrm>
          <a:prstGeom prst="rect">
            <a:avLst/>
          </a:prstGeom>
        </p:spPr>
      </p:pic>
      <p:sp>
        <p:nvSpPr>
          <p:cNvPr id="3" name="TextBox 2">
            <a:extLst>
              <a:ext uri="{FF2B5EF4-FFF2-40B4-BE49-F238E27FC236}">
                <a16:creationId xmlns:a16="http://schemas.microsoft.com/office/drawing/2014/main" id="{4630B6FB-F6CB-4F9E-A0DF-B39B75E5CF61}"/>
              </a:ext>
            </a:extLst>
          </p:cNvPr>
          <p:cNvSpPr txBox="1"/>
          <p:nvPr/>
        </p:nvSpPr>
        <p:spPr>
          <a:xfrm>
            <a:off x="267925" y="208670"/>
            <a:ext cx="6136616" cy="1446550"/>
          </a:xfrm>
          <a:prstGeom prst="rect">
            <a:avLst/>
          </a:prstGeom>
          <a:noFill/>
        </p:spPr>
        <p:txBody>
          <a:bodyPr wrap="none" rtlCol="0">
            <a:spAutoFit/>
          </a:bodyPr>
          <a:lstStyle/>
          <a:p>
            <a:r>
              <a:rPr lang="en-US" sz="8800" i="1" cap="all" dirty="0">
                <a:latin typeface="Viner Hand ITC" panose="03070502030502020203" pitchFamily="66" charset="0"/>
              </a:rPr>
              <a:t>Ellipses</a:t>
            </a:r>
          </a:p>
        </p:txBody>
      </p:sp>
      <p:sp>
        <p:nvSpPr>
          <p:cNvPr id="4" name="TextBox 3">
            <a:extLst>
              <a:ext uri="{FF2B5EF4-FFF2-40B4-BE49-F238E27FC236}">
                <a16:creationId xmlns:a16="http://schemas.microsoft.com/office/drawing/2014/main" id="{E7B06980-96CD-473A-A3AB-AB0B51532DE8}"/>
              </a:ext>
            </a:extLst>
          </p:cNvPr>
          <p:cNvSpPr txBox="1"/>
          <p:nvPr/>
        </p:nvSpPr>
        <p:spPr>
          <a:xfrm>
            <a:off x="3036506" y="5413223"/>
            <a:ext cx="8989492" cy="1477328"/>
          </a:xfrm>
          <a:prstGeom prst="rect">
            <a:avLst/>
          </a:prstGeom>
          <a:noFill/>
        </p:spPr>
        <p:txBody>
          <a:bodyPr wrap="square" rtlCol="0">
            <a:spAutoFit/>
          </a:bodyPr>
          <a:lstStyle/>
          <a:p>
            <a:pPr algn="r"/>
            <a:r>
              <a:rPr lang="en-US" sz="3600" i="1" dirty="0">
                <a:latin typeface="Book Antiqua" panose="02040602050305030304" pitchFamily="18" charset="0"/>
              </a:rPr>
              <a:t>Book, Music, &amp; Lyrics by</a:t>
            </a:r>
          </a:p>
          <a:p>
            <a:pPr algn="r"/>
            <a:r>
              <a:rPr lang="en-US" sz="5400" i="1" dirty="0">
                <a:latin typeface="Book Antiqua" panose="02040602050305030304" pitchFamily="18" charset="0"/>
              </a:rPr>
              <a:t>David Quang Pham</a:t>
            </a:r>
          </a:p>
        </p:txBody>
      </p:sp>
      <p:sp>
        <p:nvSpPr>
          <p:cNvPr id="5" name="TextBox 4">
            <a:extLst>
              <a:ext uri="{FF2B5EF4-FFF2-40B4-BE49-F238E27FC236}">
                <a16:creationId xmlns:a16="http://schemas.microsoft.com/office/drawing/2014/main" id="{E6781931-A6FE-4E63-9FEA-520F43F36FC2}"/>
              </a:ext>
            </a:extLst>
          </p:cNvPr>
          <p:cNvSpPr txBox="1"/>
          <p:nvPr/>
        </p:nvSpPr>
        <p:spPr>
          <a:xfrm>
            <a:off x="780974" y="2150598"/>
            <a:ext cx="7122143" cy="830997"/>
          </a:xfrm>
          <a:prstGeom prst="rect">
            <a:avLst/>
          </a:prstGeom>
          <a:noFill/>
        </p:spPr>
        <p:txBody>
          <a:bodyPr wrap="none" rtlCol="0">
            <a:spAutoFit/>
          </a:bodyPr>
          <a:lstStyle/>
          <a:p>
            <a:r>
              <a:rPr lang="en-US" sz="4800" b="0" i="0" u="none" strike="noStrike" baseline="0" dirty="0">
                <a:latin typeface="Times New Roman" panose="02020603050405020304" pitchFamily="18" charset="0"/>
              </a:rPr>
              <a:t>A Diverse</a:t>
            </a:r>
            <a:r>
              <a:rPr lang="en-US" sz="4800" b="0" i="0" u="none" strike="noStrike" dirty="0">
                <a:latin typeface="Times New Roman" panose="02020603050405020304" pitchFamily="18" charset="0"/>
              </a:rPr>
              <a:t> Cast of 8 or more</a:t>
            </a:r>
            <a:endParaRPr lang="en-US" sz="4800" b="0" i="0" u="none" strike="noStrike" baseline="0" dirty="0">
              <a:latin typeface="Times New Roman" panose="02020603050405020304" pitchFamily="18" charset="0"/>
            </a:endParaRPr>
          </a:p>
        </p:txBody>
      </p:sp>
      <p:sp>
        <p:nvSpPr>
          <p:cNvPr id="6" name="TextBox 5">
            <a:extLst>
              <a:ext uri="{FF2B5EF4-FFF2-40B4-BE49-F238E27FC236}">
                <a16:creationId xmlns:a16="http://schemas.microsoft.com/office/drawing/2014/main" id="{C82F9C0A-604E-43E3-8821-C6DE44631565}"/>
              </a:ext>
            </a:extLst>
          </p:cNvPr>
          <p:cNvSpPr txBox="1"/>
          <p:nvPr/>
        </p:nvSpPr>
        <p:spPr>
          <a:xfrm>
            <a:off x="1477416" y="3279743"/>
            <a:ext cx="8045792" cy="830997"/>
          </a:xfrm>
          <a:prstGeom prst="rect">
            <a:avLst/>
          </a:prstGeom>
          <a:noFill/>
        </p:spPr>
        <p:txBody>
          <a:bodyPr wrap="none" rtlCol="0">
            <a:spAutoFit/>
          </a:bodyPr>
          <a:lstStyle/>
          <a:p>
            <a:r>
              <a:rPr lang="en-US" sz="4800" b="0" i="0" u="none" strike="noStrike" baseline="0" dirty="0">
                <a:latin typeface="Times New Roman" panose="02020603050405020304" pitchFamily="18" charset="0"/>
              </a:rPr>
              <a:t>Simple Orchestra Requirements</a:t>
            </a:r>
          </a:p>
        </p:txBody>
      </p:sp>
      <p:sp>
        <p:nvSpPr>
          <p:cNvPr id="7" name="TextBox 6">
            <a:extLst>
              <a:ext uri="{FF2B5EF4-FFF2-40B4-BE49-F238E27FC236}">
                <a16:creationId xmlns:a16="http://schemas.microsoft.com/office/drawing/2014/main" id="{8241D0C3-36C8-4C6A-AADB-0A711450FB63}"/>
              </a:ext>
            </a:extLst>
          </p:cNvPr>
          <p:cNvSpPr txBox="1"/>
          <p:nvPr/>
        </p:nvSpPr>
        <p:spPr>
          <a:xfrm>
            <a:off x="2265437" y="4421354"/>
            <a:ext cx="7362913" cy="830997"/>
          </a:xfrm>
          <a:prstGeom prst="rect">
            <a:avLst/>
          </a:prstGeom>
          <a:noFill/>
        </p:spPr>
        <p:txBody>
          <a:bodyPr wrap="none" rtlCol="0">
            <a:spAutoFit/>
          </a:bodyPr>
          <a:lstStyle/>
          <a:p>
            <a:r>
              <a:rPr lang="en-US" sz="4800" b="0" i="0" u="none" strike="noStrike" baseline="0" dirty="0">
                <a:latin typeface="Times New Roman" panose="02020603050405020304" pitchFamily="18" charset="0"/>
              </a:rPr>
              <a:t>Eclectic Mix of Music Styles</a:t>
            </a:r>
          </a:p>
        </p:txBody>
      </p:sp>
    </p:spTree>
    <p:extLst>
      <p:ext uri="{BB962C8B-B14F-4D97-AF65-F5344CB8AC3E}">
        <p14:creationId xmlns:p14="http://schemas.microsoft.com/office/powerpoint/2010/main" val="1907472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27D5D89-FFC0-4B02-BC9F-C12C4173D768}"/>
              </a:ext>
            </a:extLst>
          </p:cNvPr>
          <p:cNvSpPr txBox="1"/>
          <p:nvPr/>
        </p:nvSpPr>
        <p:spPr>
          <a:xfrm>
            <a:off x="267925" y="208670"/>
            <a:ext cx="6136616" cy="1446550"/>
          </a:xfrm>
          <a:prstGeom prst="rect">
            <a:avLst/>
          </a:prstGeom>
          <a:noFill/>
        </p:spPr>
        <p:txBody>
          <a:bodyPr wrap="none" rtlCol="0">
            <a:spAutoFit/>
          </a:bodyPr>
          <a:lstStyle/>
          <a:p>
            <a:r>
              <a:rPr lang="en-US" sz="8800" i="1" cap="all" dirty="0">
                <a:latin typeface="Viner Hand ITC" panose="03070502030502020203" pitchFamily="66" charset="0"/>
              </a:rPr>
              <a:t>Ellipses</a:t>
            </a:r>
          </a:p>
        </p:txBody>
      </p:sp>
      <p:sp>
        <p:nvSpPr>
          <p:cNvPr id="8" name="TextBox 7">
            <a:extLst>
              <a:ext uri="{FF2B5EF4-FFF2-40B4-BE49-F238E27FC236}">
                <a16:creationId xmlns:a16="http://schemas.microsoft.com/office/drawing/2014/main" id="{E217D1A1-F82A-4D3E-A1FE-56CC6A855CC6}"/>
              </a:ext>
            </a:extLst>
          </p:cNvPr>
          <p:cNvSpPr txBox="1"/>
          <p:nvPr/>
        </p:nvSpPr>
        <p:spPr>
          <a:xfrm>
            <a:off x="3036506" y="5413223"/>
            <a:ext cx="8989492" cy="1477328"/>
          </a:xfrm>
          <a:prstGeom prst="rect">
            <a:avLst/>
          </a:prstGeom>
          <a:noFill/>
        </p:spPr>
        <p:txBody>
          <a:bodyPr wrap="square" rtlCol="0">
            <a:spAutoFit/>
          </a:bodyPr>
          <a:lstStyle/>
          <a:p>
            <a:pPr algn="r"/>
            <a:r>
              <a:rPr lang="en-US" sz="3600" i="1" dirty="0">
                <a:latin typeface="Book Antiqua" panose="02040602050305030304" pitchFamily="18" charset="0"/>
              </a:rPr>
              <a:t>Book, Music, &amp; Lyrics by</a:t>
            </a:r>
          </a:p>
          <a:p>
            <a:pPr algn="r"/>
            <a:r>
              <a:rPr lang="en-US" sz="5400" i="1" dirty="0">
                <a:latin typeface="Book Antiqua" panose="02040602050305030304" pitchFamily="18" charset="0"/>
              </a:rPr>
              <a:t>David Quang Pham</a:t>
            </a:r>
          </a:p>
        </p:txBody>
      </p:sp>
      <p:sp>
        <p:nvSpPr>
          <p:cNvPr id="9" name="TextBox 8">
            <a:extLst>
              <a:ext uri="{FF2B5EF4-FFF2-40B4-BE49-F238E27FC236}">
                <a16:creationId xmlns:a16="http://schemas.microsoft.com/office/drawing/2014/main" id="{E189CFBB-72A2-434A-9CE9-F6EC2730FA57}"/>
              </a:ext>
            </a:extLst>
          </p:cNvPr>
          <p:cNvSpPr txBox="1"/>
          <p:nvPr/>
        </p:nvSpPr>
        <p:spPr>
          <a:xfrm>
            <a:off x="488672" y="1873457"/>
            <a:ext cx="6877204" cy="4247317"/>
          </a:xfrm>
          <a:prstGeom prst="rect">
            <a:avLst/>
          </a:prstGeom>
          <a:noFill/>
        </p:spPr>
        <p:txBody>
          <a:bodyPr wrap="none" rtlCol="0">
            <a:spAutoFit/>
          </a:bodyPr>
          <a:lstStyle/>
          <a:p>
            <a:r>
              <a:rPr lang="en-US" sz="5400" u="sng" dirty="0"/>
              <a:t>A </a:t>
            </a:r>
            <a:r>
              <a:rPr lang="en-US" sz="5400" b="0" i="0" u="sng" strike="noStrike" baseline="0" dirty="0"/>
              <a:t>Unique Playwright</a:t>
            </a:r>
          </a:p>
          <a:p>
            <a:r>
              <a:rPr lang="en-US" sz="5400" dirty="0"/>
              <a:t>o Background</a:t>
            </a:r>
          </a:p>
          <a:p>
            <a:r>
              <a:rPr lang="en-US" sz="5400" b="0" i="0" u="none" strike="noStrike" baseline="0" dirty="0"/>
              <a:t>o </a:t>
            </a:r>
            <a:r>
              <a:rPr lang="en-US" sz="5400" dirty="0"/>
              <a:t>Roots in Opera</a:t>
            </a:r>
            <a:endParaRPr lang="en-US" sz="5400" b="0" i="0" u="none" strike="noStrike" baseline="0" dirty="0"/>
          </a:p>
          <a:p>
            <a:r>
              <a:rPr lang="en-US" sz="5400" b="0" i="0" u="none" strike="noStrike" baseline="0" dirty="0"/>
              <a:t>o Education</a:t>
            </a:r>
          </a:p>
          <a:p>
            <a:r>
              <a:rPr lang="en-US" sz="5400" b="0" i="0" u="none" strike="noStrike" baseline="0" dirty="0"/>
              <a:t>o Professional</a:t>
            </a:r>
            <a:endParaRPr lang="en-US" sz="3200" b="0" i="0" u="none" strike="noStrike" baseline="0" dirty="0"/>
          </a:p>
        </p:txBody>
      </p:sp>
      <p:pic>
        <p:nvPicPr>
          <p:cNvPr id="12" name="Picture 11" descr="A person smiling for the camera&#10;&#10;Description automatically generated with medium confidence">
            <a:extLst>
              <a:ext uri="{FF2B5EF4-FFF2-40B4-BE49-F238E27FC236}">
                <a16:creationId xmlns:a16="http://schemas.microsoft.com/office/drawing/2014/main" id="{D962FE5E-084F-47BD-8B7D-E266C16137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9348" y="1"/>
            <a:ext cx="2742651" cy="3429000"/>
          </a:xfrm>
          <a:prstGeom prst="rect">
            <a:avLst/>
          </a:prstGeom>
        </p:spPr>
      </p:pic>
      <p:pic>
        <p:nvPicPr>
          <p:cNvPr id="3" name="Picture 2" descr="A child and child posing for a picture&#10;&#10;Description automatically generated with medium confidence">
            <a:extLst>
              <a:ext uri="{FF2B5EF4-FFF2-40B4-BE49-F238E27FC236}">
                <a16:creationId xmlns:a16="http://schemas.microsoft.com/office/drawing/2014/main" id="{E1D106C9-A53D-44E0-BA03-16755B5AAC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46435" y="3429000"/>
            <a:ext cx="3445565" cy="2024269"/>
          </a:xfrm>
          <a:prstGeom prst="rect">
            <a:avLst/>
          </a:prstGeom>
        </p:spPr>
      </p:pic>
    </p:spTree>
    <p:extLst>
      <p:ext uri="{BB962C8B-B14F-4D97-AF65-F5344CB8AC3E}">
        <p14:creationId xmlns:p14="http://schemas.microsoft.com/office/powerpoint/2010/main" val="1998585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7B223D6-1898-4131-BEBC-FA5E402ED67C}"/>
              </a:ext>
            </a:extLst>
          </p:cNvPr>
          <p:cNvSpPr txBox="1"/>
          <p:nvPr/>
        </p:nvSpPr>
        <p:spPr>
          <a:xfrm>
            <a:off x="267925" y="208670"/>
            <a:ext cx="6136616" cy="1446550"/>
          </a:xfrm>
          <a:prstGeom prst="rect">
            <a:avLst/>
          </a:prstGeom>
          <a:noFill/>
        </p:spPr>
        <p:txBody>
          <a:bodyPr wrap="none" rtlCol="0">
            <a:spAutoFit/>
          </a:bodyPr>
          <a:lstStyle/>
          <a:p>
            <a:r>
              <a:rPr lang="en-US" sz="8800" i="1" cap="all" dirty="0">
                <a:latin typeface="Viner Hand ITC" panose="03070502030502020203" pitchFamily="66" charset="0"/>
              </a:rPr>
              <a:t>Ellipses</a:t>
            </a:r>
          </a:p>
        </p:txBody>
      </p:sp>
      <p:sp>
        <p:nvSpPr>
          <p:cNvPr id="7" name="TextBox 6">
            <a:extLst>
              <a:ext uri="{FF2B5EF4-FFF2-40B4-BE49-F238E27FC236}">
                <a16:creationId xmlns:a16="http://schemas.microsoft.com/office/drawing/2014/main" id="{65A5A45E-1E15-4006-A709-FAF259DB66B3}"/>
              </a:ext>
            </a:extLst>
          </p:cNvPr>
          <p:cNvSpPr txBox="1"/>
          <p:nvPr/>
        </p:nvSpPr>
        <p:spPr>
          <a:xfrm>
            <a:off x="3036506" y="5413223"/>
            <a:ext cx="8989492" cy="1477328"/>
          </a:xfrm>
          <a:prstGeom prst="rect">
            <a:avLst/>
          </a:prstGeom>
          <a:noFill/>
        </p:spPr>
        <p:txBody>
          <a:bodyPr wrap="square" rtlCol="0">
            <a:spAutoFit/>
          </a:bodyPr>
          <a:lstStyle/>
          <a:p>
            <a:pPr algn="r"/>
            <a:r>
              <a:rPr lang="en-US" sz="3600" i="1" dirty="0">
                <a:latin typeface="Book Antiqua" panose="02040602050305030304" pitchFamily="18" charset="0"/>
              </a:rPr>
              <a:t>Book, Music, &amp; Lyrics by</a:t>
            </a:r>
          </a:p>
          <a:p>
            <a:pPr algn="r"/>
            <a:r>
              <a:rPr lang="en-US" sz="5400" i="1" dirty="0">
                <a:latin typeface="Book Antiqua" panose="02040602050305030304" pitchFamily="18" charset="0"/>
              </a:rPr>
              <a:t>David Quang Pham</a:t>
            </a:r>
          </a:p>
        </p:txBody>
      </p:sp>
      <p:sp>
        <p:nvSpPr>
          <p:cNvPr id="8" name="TextBox 7">
            <a:extLst>
              <a:ext uri="{FF2B5EF4-FFF2-40B4-BE49-F238E27FC236}">
                <a16:creationId xmlns:a16="http://schemas.microsoft.com/office/drawing/2014/main" id="{77A18995-1F51-48FC-8257-9A8007493539}"/>
              </a:ext>
            </a:extLst>
          </p:cNvPr>
          <p:cNvSpPr txBox="1"/>
          <p:nvPr/>
        </p:nvSpPr>
        <p:spPr>
          <a:xfrm>
            <a:off x="267924" y="1622587"/>
            <a:ext cx="11480379" cy="3114314"/>
          </a:xfrm>
          <a:prstGeom prst="rect">
            <a:avLst/>
          </a:prstGeom>
          <a:noFill/>
        </p:spPr>
        <p:txBody>
          <a:bodyPr wrap="square" rtlCol="0">
            <a:spAutoFit/>
          </a:bodyPr>
          <a:lstStyle/>
          <a:p>
            <a:r>
              <a:rPr lang="en-US" sz="4400" b="0" i="0" u="sng" strike="noStrike" baseline="0" dirty="0"/>
              <a:t>A Unique Message</a:t>
            </a:r>
            <a:endParaRPr lang="en-US" sz="2000" b="0" i="0" u="sng" strike="noStrike" baseline="0" dirty="0"/>
          </a:p>
          <a:p>
            <a:pPr marL="0" marR="0">
              <a:lnSpc>
                <a:spcPct val="107000"/>
              </a:lnSpc>
              <a:spcBef>
                <a:spcPts val="0"/>
              </a:spcBef>
              <a:spcAft>
                <a:spcPts val="0"/>
              </a:spcAft>
            </a:pPr>
            <a:r>
              <a:rPr lang="en-US" sz="3600" i="1" dirty="0">
                <a:effectLst/>
                <a:latin typeface="Calibri" panose="020F0502020204030204" pitchFamily="34" charset="0"/>
                <a:ea typeface="Calibri" panose="020F0502020204030204" pitchFamily="34" charset="0"/>
                <a:cs typeface="Times New Roman" panose="02020603050405020304" pitchFamily="18" charset="0"/>
              </a:rPr>
              <a:t>ELLIPSES</a:t>
            </a:r>
            <a:r>
              <a:rPr lang="en-US" sz="3600" dirty="0">
                <a:effectLst/>
                <a:latin typeface="Calibri" panose="020F0502020204030204" pitchFamily="34" charset="0"/>
                <a:ea typeface="Calibri" panose="020F0502020204030204" pitchFamily="34" charset="0"/>
                <a:cs typeface="Times New Roman" panose="02020603050405020304" pitchFamily="18" charset="0"/>
              </a:rPr>
              <a:t> is a light opera delivered in the language of Science.</a:t>
            </a:r>
          </a:p>
          <a:p>
            <a:pPr marL="0" marR="0">
              <a:lnSpc>
                <a:spcPct val="107000"/>
              </a:lnSpc>
              <a:spcBef>
                <a:spcPts val="0"/>
              </a:spcBef>
              <a:spcAft>
                <a:spcPts val="0"/>
              </a:spcAft>
            </a:pPr>
            <a:r>
              <a:rPr lang="en-US" sz="3600" dirty="0">
                <a:effectLst/>
                <a:latin typeface="Calibri" panose="020F0502020204030204" pitchFamily="34" charset="0"/>
                <a:ea typeface="Calibri" panose="020F0502020204030204" pitchFamily="34" charset="0"/>
                <a:cs typeface="Times New Roman" panose="02020603050405020304" pitchFamily="18" charset="0"/>
              </a:rPr>
              <a:t>One doesn’t have to speak Italian to appreciate Puccini’s </a:t>
            </a:r>
            <a:r>
              <a:rPr lang="en-US" sz="3600" i="1" dirty="0">
                <a:effectLst/>
                <a:latin typeface="Calibri" panose="020F0502020204030204" pitchFamily="34" charset="0"/>
                <a:ea typeface="Calibri" panose="020F0502020204030204" pitchFamily="34" charset="0"/>
                <a:cs typeface="Times New Roman" panose="02020603050405020304" pitchFamily="18" charset="0"/>
              </a:rPr>
              <a:t>La </a:t>
            </a:r>
            <a:r>
              <a:rPr lang="en-US" sz="3600" i="1" dirty="0" err="1">
                <a:effectLst/>
                <a:latin typeface="Calibri" panose="020F0502020204030204" pitchFamily="34" charset="0"/>
                <a:ea typeface="Calibri" panose="020F0502020204030204" pitchFamily="34" charset="0"/>
                <a:cs typeface="Times New Roman" panose="02020603050405020304" pitchFamily="18" charset="0"/>
              </a:rPr>
              <a:t>bohème</a:t>
            </a:r>
            <a:r>
              <a:rPr lang="en-US" sz="3600" i="1" dirty="0">
                <a:effectLst/>
                <a:latin typeface="Calibri" panose="020F0502020204030204" pitchFamily="34" charset="0"/>
                <a:ea typeface="Calibri" panose="020F0502020204030204" pitchFamily="34" charset="0"/>
                <a:cs typeface="Times New Roman" panose="02020603050405020304" pitchFamily="18" charset="0"/>
              </a:rPr>
              <a:t>.</a:t>
            </a:r>
            <a:r>
              <a:rPr lang="en-US" sz="3600" dirty="0">
                <a:effectLst/>
                <a:latin typeface="Calibri" panose="020F0502020204030204" pitchFamily="34" charset="0"/>
                <a:ea typeface="Calibri" panose="020F0502020204030204" pitchFamily="34" charset="0"/>
                <a:cs typeface="Times New Roman" panose="02020603050405020304" pitchFamily="18" charset="0"/>
              </a:rPr>
              <a:t>  And you don’t have to be an astrophysicist to appreciate </a:t>
            </a:r>
            <a:r>
              <a:rPr lang="en-US" sz="3600" i="1" dirty="0">
                <a:effectLst/>
                <a:latin typeface="Calibri" panose="020F0502020204030204" pitchFamily="34" charset="0"/>
                <a:ea typeface="Calibri" panose="020F0502020204030204" pitchFamily="34" charset="0"/>
                <a:cs typeface="Times New Roman" panose="02020603050405020304" pitchFamily="18" charset="0"/>
              </a:rPr>
              <a:t>Ellipses</a:t>
            </a:r>
            <a:r>
              <a:rPr lang="en-US" sz="3600" dirty="0">
                <a:effectLst/>
                <a:latin typeface="Calibri" panose="020F0502020204030204" pitchFamily="34" charset="0"/>
                <a:ea typeface="Calibri" panose="020F0502020204030204" pitchFamily="34" charset="0"/>
                <a:cs typeface="Times New Roman" panose="02020603050405020304" pitchFamily="18" charset="0"/>
              </a:rPr>
              <a:t> because everyone has a family.</a:t>
            </a:r>
          </a:p>
        </p:txBody>
      </p:sp>
    </p:spTree>
    <p:extLst>
      <p:ext uri="{BB962C8B-B14F-4D97-AF65-F5344CB8AC3E}">
        <p14:creationId xmlns:p14="http://schemas.microsoft.com/office/powerpoint/2010/main" val="3194148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58EE264-6116-4E01-B028-DD174948DE3C}"/>
              </a:ext>
            </a:extLst>
          </p:cNvPr>
          <p:cNvSpPr txBox="1"/>
          <p:nvPr/>
        </p:nvSpPr>
        <p:spPr>
          <a:xfrm>
            <a:off x="267925" y="1624094"/>
            <a:ext cx="11224548" cy="4093428"/>
          </a:xfrm>
          <a:prstGeom prst="rect">
            <a:avLst/>
          </a:prstGeom>
          <a:noFill/>
        </p:spPr>
        <p:txBody>
          <a:bodyPr wrap="none" rtlCol="0">
            <a:spAutoFit/>
          </a:bodyPr>
          <a:lstStyle/>
          <a:p>
            <a:r>
              <a:rPr lang="en-US" sz="4400" b="0" i="0" u="sng" strike="noStrike" baseline="0" dirty="0"/>
              <a:t>Development</a:t>
            </a:r>
            <a:endParaRPr lang="en-US" sz="2000" b="0" i="0" u="sng" strike="noStrike" baseline="0" dirty="0"/>
          </a:p>
          <a:p>
            <a:r>
              <a:rPr lang="en-US" sz="3600" b="0" i="0" u="none" strike="noStrike" baseline="0" dirty="0"/>
              <a:t>o 2020 — 2021: Working Title Playwrights New Play</a:t>
            </a:r>
          </a:p>
          <a:p>
            <a:r>
              <a:rPr lang="en-US" sz="3600" dirty="0"/>
              <a:t>    </a:t>
            </a:r>
            <a:r>
              <a:rPr lang="en-US" sz="3600" b="0" i="0" u="none" strike="noStrike" baseline="0" dirty="0"/>
              <a:t>Development and Dramaturgy Apprenticeship</a:t>
            </a:r>
          </a:p>
          <a:p>
            <a:pPr lvl="1"/>
            <a:r>
              <a:rPr lang="en-US" sz="3200" b="0" i="0" u="none" strike="noStrike" baseline="0" dirty="0"/>
              <a:t>o Multiple Readings with Talkback</a:t>
            </a:r>
          </a:p>
          <a:p>
            <a:pPr lvl="1"/>
            <a:r>
              <a:rPr lang="en-US" sz="3200" b="0" i="0" u="none" strike="noStrike" baseline="0" dirty="0"/>
              <a:t>o </a:t>
            </a:r>
            <a:r>
              <a:rPr lang="en-US" sz="3200" dirty="0"/>
              <a:t>July 2021</a:t>
            </a:r>
            <a:r>
              <a:rPr lang="en-US" sz="3200" b="0" i="0" u="none" strike="noStrike" baseline="0" dirty="0"/>
              <a:t>: Concert Reading with Talkback</a:t>
            </a:r>
          </a:p>
          <a:p>
            <a:r>
              <a:rPr lang="en-US" sz="3600" b="0" i="0" u="none" strike="noStrike" baseline="0" dirty="0"/>
              <a:t>o 2021 — </a:t>
            </a:r>
            <a:r>
              <a:rPr lang="en-US" sz="3600" dirty="0"/>
              <a:t>O</a:t>
            </a:r>
            <a:r>
              <a:rPr lang="en-US" sz="3600" b="0" i="0" u="none" strike="noStrike" baseline="0" dirty="0"/>
              <a:t>ngoing: TRU Workshops</a:t>
            </a:r>
          </a:p>
          <a:p>
            <a:r>
              <a:rPr lang="en-US" sz="3600" b="0" i="0" u="none" strike="noStrike" baseline="0" dirty="0"/>
              <a:t>o 2021: Durban University of Technology</a:t>
            </a:r>
          </a:p>
        </p:txBody>
      </p:sp>
      <p:sp>
        <p:nvSpPr>
          <p:cNvPr id="7" name="TextBox 6">
            <a:extLst>
              <a:ext uri="{FF2B5EF4-FFF2-40B4-BE49-F238E27FC236}">
                <a16:creationId xmlns:a16="http://schemas.microsoft.com/office/drawing/2014/main" id="{FAB976D9-E9A3-40E7-A813-62669F82BBEB}"/>
              </a:ext>
            </a:extLst>
          </p:cNvPr>
          <p:cNvSpPr txBox="1"/>
          <p:nvPr/>
        </p:nvSpPr>
        <p:spPr>
          <a:xfrm>
            <a:off x="267925" y="208670"/>
            <a:ext cx="6136616" cy="1446550"/>
          </a:xfrm>
          <a:prstGeom prst="rect">
            <a:avLst/>
          </a:prstGeom>
          <a:noFill/>
        </p:spPr>
        <p:txBody>
          <a:bodyPr wrap="none" rtlCol="0">
            <a:spAutoFit/>
          </a:bodyPr>
          <a:lstStyle/>
          <a:p>
            <a:r>
              <a:rPr lang="en-US" sz="8800" i="1" cap="all" dirty="0">
                <a:latin typeface="Viner Hand ITC" panose="03070502030502020203" pitchFamily="66" charset="0"/>
              </a:rPr>
              <a:t>Ellipses</a:t>
            </a:r>
          </a:p>
        </p:txBody>
      </p:sp>
      <p:sp>
        <p:nvSpPr>
          <p:cNvPr id="8" name="TextBox 7">
            <a:extLst>
              <a:ext uri="{FF2B5EF4-FFF2-40B4-BE49-F238E27FC236}">
                <a16:creationId xmlns:a16="http://schemas.microsoft.com/office/drawing/2014/main" id="{1D4BFEA5-7E34-49E2-A11A-2EB4409225F2}"/>
              </a:ext>
            </a:extLst>
          </p:cNvPr>
          <p:cNvSpPr txBox="1"/>
          <p:nvPr/>
        </p:nvSpPr>
        <p:spPr>
          <a:xfrm>
            <a:off x="3036506" y="5413223"/>
            <a:ext cx="8989492" cy="1477328"/>
          </a:xfrm>
          <a:prstGeom prst="rect">
            <a:avLst/>
          </a:prstGeom>
          <a:noFill/>
        </p:spPr>
        <p:txBody>
          <a:bodyPr wrap="square" rtlCol="0">
            <a:spAutoFit/>
          </a:bodyPr>
          <a:lstStyle/>
          <a:p>
            <a:pPr algn="r"/>
            <a:r>
              <a:rPr lang="en-US" sz="3600" i="1" dirty="0">
                <a:latin typeface="Book Antiqua" panose="02040602050305030304" pitchFamily="18" charset="0"/>
              </a:rPr>
              <a:t>Book, Music, &amp; Lyrics by</a:t>
            </a:r>
          </a:p>
          <a:p>
            <a:pPr algn="r"/>
            <a:r>
              <a:rPr lang="en-US" sz="5400" i="1" dirty="0">
                <a:latin typeface="Book Antiqua" panose="02040602050305030304" pitchFamily="18" charset="0"/>
              </a:rPr>
              <a:t>David Quang Pham</a:t>
            </a:r>
          </a:p>
        </p:txBody>
      </p:sp>
      <p:pic>
        <p:nvPicPr>
          <p:cNvPr id="3" name="Picture 2" descr="Graphical user interface, application, Teams&#10;&#10;Description automatically generated">
            <a:extLst>
              <a:ext uri="{FF2B5EF4-FFF2-40B4-BE49-F238E27FC236}">
                <a16:creationId xmlns:a16="http://schemas.microsoft.com/office/drawing/2014/main" id="{80ADB37D-21F6-4A9D-B341-CF8DDE7E2A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30210" y="3672"/>
            <a:ext cx="4061790" cy="2282311"/>
          </a:xfrm>
          <a:prstGeom prst="rect">
            <a:avLst/>
          </a:prstGeom>
        </p:spPr>
      </p:pic>
    </p:spTree>
    <p:extLst>
      <p:ext uri="{BB962C8B-B14F-4D97-AF65-F5344CB8AC3E}">
        <p14:creationId xmlns:p14="http://schemas.microsoft.com/office/powerpoint/2010/main" val="38592822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027F106-3CB6-4EC5-A1F1-7D530075DAA3}"/>
              </a:ext>
            </a:extLst>
          </p:cNvPr>
          <p:cNvSpPr txBox="1"/>
          <p:nvPr/>
        </p:nvSpPr>
        <p:spPr>
          <a:xfrm>
            <a:off x="267925" y="1624094"/>
            <a:ext cx="11811247" cy="3785652"/>
          </a:xfrm>
          <a:prstGeom prst="rect">
            <a:avLst/>
          </a:prstGeom>
          <a:noFill/>
        </p:spPr>
        <p:txBody>
          <a:bodyPr wrap="none" rtlCol="0">
            <a:spAutoFit/>
          </a:bodyPr>
          <a:lstStyle/>
          <a:p>
            <a:r>
              <a:rPr lang="en-US" sz="4400" b="0" i="0" u="sng" strike="noStrike" baseline="0" dirty="0"/>
              <a:t>Next Steps</a:t>
            </a:r>
            <a:endParaRPr lang="en-US" sz="2000" b="0" i="0" u="sng" strike="noStrike" baseline="0" dirty="0"/>
          </a:p>
          <a:p>
            <a:r>
              <a:rPr lang="en-US" sz="4000" b="0" i="0" u="none" strike="noStrike" baseline="0" dirty="0"/>
              <a:t>o </a:t>
            </a:r>
            <a:r>
              <a:rPr lang="en-US" sz="4000" dirty="0"/>
              <a:t>OPERA America IDEA Opera Grant</a:t>
            </a:r>
            <a:endParaRPr lang="en-US" sz="4000" b="0" i="0" u="none" strike="noStrike" baseline="0" dirty="0"/>
          </a:p>
          <a:p>
            <a:pPr lvl="1"/>
            <a:r>
              <a:rPr lang="en-US" sz="3600" b="0" i="0" u="none" strike="noStrike" baseline="0" dirty="0"/>
              <a:t>o Grant is for $12,500 (currently one of ten finalists)</a:t>
            </a:r>
          </a:p>
          <a:p>
            <a:r>
              <a:rPr lang="en-US" sz="4000" b="0" i="0" u="none" strike="noStrike" baseline="0" dirty="0"/>
              <a:t>o Atlanta Musical Theatre Festival</a:t>
            </a:r>
          </a:p>
          <a:p>
            <a:pPr lvl="1"/>
            <a:r>
              <a:rPr lang="en-US" sz="4000" b="1" i="1" u="none" strike="noStrike" baseline="0" dirty="0"/>
              <a:t>o Will need producer and ~$4,000 financing</a:t>
            </a:r>
          </a:p>
          <a:p>
            <a:pPr lvl="1"/>
            <a:r>
              <a:rPr lang="en-US" sz="4000" b="1" i="1" dirty="0"/>
              <a:t>    </a:t>
            </a:r>
            <a:r>
              <a:rPr lang="en-US" sz="4000" b="1" i="1" u="none" strike="noStrike" baseline="0" dirty="0"/>
              <a:t>for full reading</a:t>
            </a:r>
            <a:endParaRPr lang="en-US" sz="4000" b="1" i="1" dirty="0"/>
          </a:p>
        </p:txBody>
      </p:sp>
      <p:sp>
        <p:nvSpPr>
          <p:cNvPr id="2" name="TextBox 1">
            <a:extLst>
              <a:ext uri="{FF2B5EF4-FFF2-40B4-BE49-F238E27FC236}">
                <a16:creationId xmlns:a16="http://schemas.microsoft.com/office/drawing/2014/main" id="{FBDB9274-1D4B-44CC-BF64-6DACAA4EB64E}"/>
              </a:ext>
            </a:extLst>
          </p:cNvPr>
          <p:cNvSpPr txBox="1"/>
          <p:nvPr/>
        </p:nvSpPr>
        <p:spPr>
          <a:xfrm>
            <a:off x="267925" y="208670"/>
            <a:ext cx="6136616" cy="1446550"/>
          </a:xfrm>
          <a:prstGeom prst="rect">
            <a:avLst/>
          </a:prstGeom>
          <a:noFill/>
        </p:spPr>
        <p:txBody>
          <a:bodyPr wrap="none" rtlCol="0">
            <a:spAutoFit/>
          </a:bodyPr>
          <a:lstStyle/>
          <a:p>
            <a:r>
              <a:rPr lang="en-US" sz="8800" i="1" cap="all" dirty="0">
                <a:latin typeface="Viner Hand ITC" panose="03070502030502020203" pitchFamily="66" charset="0"/>
              </a:rPr>
              <a:t>Ellipses</a:t>
            </a:r>
          </a:p>
        </p:txBody>
      </p:sp>
      <p:sp>
        <p:nvSpPr>
          <p:cNvPr id="3" name="TextBox 2">
            <a:extLst>
              <a:ext uri="{FF2B5EF4-FFF2-40B4-BE49-F238E27FC236}">
                <a16:creationId xmlns:a16="http://schemas.microsoft.com/office/drawing/2014/main" id="{C9F96622-3802-44CC-834F-93772E2DF6C3}"/>
              </a:ext>
            </a:extLst>
          </p:cNvPr>
          <p:cNvSpPr txBox="1"/>
          <p:nvPr/>
        </p:nvSpPr>
        <p:spPr>
          <a:xfrm>
            <a:off x="3036506" y="5413223"/>
            <a:ext cx="8989492" cy="1477328"/>
          </a:xfrm>
          <a:prstGeom prst="rect">
            <a:avLst/>
          </a:prstGeom>
          <a:noFill/>
        </p:spPr>
        <p:txBody>
          <a:bodyPr wrap="square" rtlCol="0">
            <a:spAutoFit/>
          </a:bodyPr>
          <a:lstStyle/>
          <a:p>
            <a:pPr algn="r"/>
            <a:r>
              <a:rPr lang="en-US" sz="3600" i="1" dirty="0">
                <a:latin typeface="Book Antiqua" panose="02040602050305030304" pitchFamily="18" charset="0"/>
              </a:rPr>
              <a:t>Book, Music, &amp; Lyrics by</a:t>
            </a:r>
          </a:p>
          <a:p>
            <a:pPr algn="r"/>
            <a:r>
              <a:rPr lang="en-US" sz="5400" i="1" dirty="0">
                <a:latin typeface="Book Antiqua" panose="02040602050305030304" pitchFamily="18" charset="0"/>
              </a:rPr>
              <a:t>David Quang Pham</a:t>
            </a:r>
          </a:p>
        </p:txBody>
      </p:sp>
    </p:spTree>
    <p:extLst>
      <p:ext uri="{BB962C8B-B14F-4D97-AF65-F5344CB8AC3E}">
        <p14:creationId xmlns:p14="http://schemas.microsoft.com/office/powerpoint/2010/main" val="2406406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BE26E28-5F1E-4B1B-A378-92A536D6526E}"/>
              </a:ext>
            </a:extLst>
          </p:cNvPr>
          <p:cNvSpPr txBox="1"/>
          <p:nvPr/>
        </p:nvSpPr>
        <p:spPr>
          <a:xfrm>
            <a:off x="267925" y="1624094"/>
            <a:ext cx="11330089" cy="2923877"/>
          </a:xfrm>
          <a:prstGeom prst="rect">
            <a:avLst/>
          </a:prstGeom>
          <a:noFill/>
        </p:spPr>
        <p:txBody>
          <a:bodyPr wrap="none" rtlCol="0">
            <a:spAutoFit/>
          </a:bodyPr>
          <a:lstStyle/>
          <a:p>
            <a:r>
              <a:rPr lang="en-US" sz="4400" b="0" i="1" u="sng" strike="noStrike" baseline="0" dirty="0"/>
              <a:t>Unique!</a:t>
            </a:r>
            <a:endParaRPr lang="en-US" sz="2000" i="1" u="sng" dirty="0"/>
          </a:p>
          <a:p>
            <a:r>
              <a:rPr lang="en-US" sz="5400" b="1" i="1" dirty="0">
                <a:effectLst/>
                <a:latin typeface="AGaramondPro-Regular"/>
              </a:rPr>
              <a:t>“I love stories about families and yours</a:t>
            </a:r>
          </a:p>
          <a:p>
            <a:r>
              <a:rPr lang="en-US" sz="5400" b="1" i="1" dirty="0">
                <a:effectLst/>
                <a:latin typeface="AGaramondPro-Regular"/>
              </a:rPr>
              <a:t>    is truly the most unique I've seen.”</a:t>
            </a:r>
          </a:p>
          <a:p>
            <a:r>
              <a:rPr lang="en-US" sz="3200" b="1" dirty="0">
                <a:effectLst/>
                <a:latin typeface="AGaramondPro-Regular"/>
              </a:rPr>
              <a:t>John Mabey, Award-Winning Playwright</a:t>
            </a:r>
          </a:p>
        </p:txBody>
      </p:sp>
      <p:sp>
        <p:nvSpPr>
          <p:cNvPr id="6" name="TextBox 5">
            <a:extLst>
              <a:ext uri="{FF2B5EF4-FFF2-40B4-BE49-F238E27FC236}">
                <a16:creationId xmlns:a16="http://schemas.microsoft.com/office/drawing/2014/main" id="{CA1677D4-77F8-4776-AE78-6CF257D03DF5}"/>
              </a:ext>
            </a:extLst>
          </p:cNvPr>
          <p:cNvSpPr txBox="1"/>
          <p:nvPr/>
        </p:nvSpPr>
        <p:spPr>
          <a:xfrm>
            <a:off x="267925" y="208670"/>
            <a:ext cx="6136616" cy="1446550"/>
          </a:xfrm>
          <a:prstGeom prst="rect">
            <a:avLst/>
          </a:prstGeom>
          <a:noFill/>
        </p:spPr>
        <p:txBody>
          <a:bodyPr wrap="none" rtlCol="0">
            <a:spAutoFit/>
          </a:bodyPr>
          <a:lstStyle/>
          <a:p>
            <a:r>
              <a:rPr lang="en-US" sz="8800" i="1" cap="all" dirty="0">
                <a:latin typeface="Viner Hand ITC" panose="03070502030502020203" pitchFamily="66" charset="0"/>
              </a:rPr>
              <a:t>Ellipses</a:t>
            </a:r>
          </a:p>
        </p:txBody>
      </p:sp>
      <p:sp>
        <p:nvSpPr>
          <p:cNvPr id="7" name="TextBox 6">
            <a:extLst>
              <a:ext uri="{FF2B5EF4-FFF2-40B4-BE49-F238E27FC236}">
                <a16:creationId xmlns:a16="http://schemas.microsoft.com/office/drawing/2014/main" id="{F7F5F928-1ED7-4527-8891-BAC2E536D8D4}"/>
              </a:ext>
            </a:extLst>
          </p:cNvPr>
          <p:cNvSpPr txBox="1"/>
          <p:nvPr/>
        </p:nvSpPr>
        <p:spPr>
          <a:xfrm>
            <a:off x="3036506" y="5413223"/>
            <a:ext cx="8989492" cy="1477328"/>
          </a:xfrm>
          <a:prstGeom prst="rect">
            <a:avLst/>
          </a:prstGeom>
          <a:noFill/>
        </p:spPr>
        <p:txBody>
          <a:bodyPr wrap="square" rtlCol="0">
            <a:spAutoFit/>
          </a:bodyPr>
          <a:lstStyle/>
          <a:p>
            <a:pPr algn="r"/>
            <a:r>
              <a:rPr lang="en-US" sz="3600" i="1" dirty="0">
                <a:latin typeface="Book Antiqua" panose="02040602050305030304" pitchFamily="18" charset="0"/>
              </a:rPr>
              <a:t>Book, Music, &amp; Lyrics by</a:t>
            </a:r>
          </a:p>
          <a:p>
            <a:pPr algn="r"/>
            <a:r>
              <a:rPr lang="en-US" sz="5400" i="1" dirty="0">
                <a:latin typeface="Book Antiqua" panose="02040602050305030304" pitchFamily="18" charset="0"/>
              </a:rPr>
              <a:t>David Quang Pham</a:t>
            </a:r>
          </a:p>
        </p:txBody>
      </p:sp>
    </p:spTree>
    <p:extLst>
      <p:ext uri="{BB962C8B-B14F-4D97-AF65-F5344CB8AC3E}">
        <p14:creationId xmlns:p14="http://schemas.microsoft.com/office/powerpoint/2010/main" val="2413505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33E461-CCF6-41ED-A292-701BDF4F9FCA}"/>
              </a:ext>
            </a:extLst>
          </p:cNvPr>
          <p:cNvSpPr txBox="1"/>
          <p:nvPr/>
        </p:nvSpPr>
        <p:spPr>
          <a:xfrm>
            <a:off x="267925" y="208670"/>
            <a:ext cx="6136616" cy="1446550"/>
          </a:xfrm>
          <a:prstGeom prst="rect">
            <a:avLst/>
          </a:prstGeom>
          <a:noFill/>
        </p:spPr>
        <p:txBody>
          <a:bodyPr wrap="none" rtlCol="0">
            <a:spAutoFit/>
          </a:bodyPr>
          <a:lstStyle/>
          <a:p>
            <a:r>
              <a:rPr lang="en-US" sz="8800" i="1" cap="all" dirty="0">
                <a:latin typeface="Viner Hand ITC" panose="03070502030502020203" pitchFamily="66" charset="0"/>
              </a:rPr>
              <a:t>Ellipses</a:t>
            </a:r>
          </a:p>
        </p:txBody>
      </p:sp>
      <p:sp>
        <p:nvSpPr>
          <p:cNvPr id="3" name="TextBox 2">
            <a:extLst>
              <a:ext uri="{FF2B5EF4-FFF2-40B4-BE49-F238E27FC236}">
                <a16:creationId xmlns:a16="http://schemas.microsoft.com/office/drawing/2014/main" id="{E8361AFF-5168-44A3-B58F-59F9D6174ED2}"/>
              </a:ext>
            </a:extLst>
          </p:cNvPr>
          <p:cNvSpPr txBox="1"/>
          <p:nvPr/>
        </p:nvSpPr>
        <p:spPr>
          <a:xfrm>
            <a:off x="3036506" y="5413223"/>
            <a:ext cx="8989492" cy="1477328"/>
          </a:xfrm>
          <a:prstGeom prst="rect">
            <a:avLst/>
          </a:prstGeom>
          <a:noFill/>
        </p:spPr>
        <p:txBody>
          <a:bodyPr wrap="square" rtlCol="0">
            <a:spAutoFit/>
          </a:bodyPr>
          <a:lstStyle/>
          <a:p>
            <a:pPr algn="r"/>
            <a:r>
              <a:rPr lang="en-US" sz="3600" i="1" dirty="0">
                <a:latin typeface="Book Antiqua" panose="02040602050305030304" pitchFamily="18" charset="0"/>
              </a:rPr>
              <a:t>Book, Music, &amp; Lyrics by</a:t>
            </a:r>
          </a:p>
          <a:p>
            <a:pPr algn="r"/>
            <a:r>
              <a:rPr lang="en-US" sz="5400" i="1" dirty="0">
                <a:latin typeface="Book Antiqua" panose="02040602050305030304" pitchFamily="18" charset="0"/>
              </a:rPr>
              <a:t>David Quang Pham</a:t>
            </a:r>
          </a:p>
        </p:txBody>
      </p:sp>
      <p:sp>
        <p:nvSpPr>
          <p:cNvPr id="4" name="TextBox 3">
            <a:extLst>
              <a:ext uri="{FF2B5EF4-FFF2-40B4-BE49-F238E27FC236}">
                <a16:creationId xmlns:a16="http://schemas.microsoft.com/office/drawing/2014/main" id="{621ED4C1-351D-491D-B9E8-E4E6B0D99808}"/>
              </a:ext>
            </a:extLst>
          </p:cNvPr>
          <p:cNvSpPr txBox="1"/>
          <p:nvPr/>
        </p:nvSpPr>
        <p:spPr>
          <a:xfrm>
            <a:off x="780974" y="1705124"/>
            <a:ext cx="5107167" cy="830997"/>
          </a:xfrm>
          <a:prstGeom prst="rect">
            <a:avLst/>
          </a:prstGeom>
          <a:noFill/>
        </p:spPr>
        <p:txBody>
          <a:bodyPr wrap="none" rtlCol="0">
            <a:spAutoFit/>
          </a:bodyPr>
          <a:lstStyle/>
          <a:p>
            <a:r>
              <a:rPr lang="en-US" sz="4800" b="0" i="0" u="none" strike="noStrike" baseline="0" dirty="0">
                <a:latin typeface="Times New Roman" panose="02020603050405020304" pitchFamily="18" charset="0"/>
              </a:rPr>
              <a:t>A unique musical…</a:t>
            </a:r>
          </a:p>
        </p:txBody>
      </p:sp>
      <p:sp>
        <p:nvSpPr>
          <p:cNvPr id="5" name="TextBox 4">
            <a:extLst>
              <a:ext uri="{FF2B5EF4-FFF2-40B4-BE49-F238E27FC236}">
                <a16:creationId xmlns:a16="http://schemas.microsoft.com/office/drawing/2014/main" id="{CB7227D5-32A3-41B5-990F-14DF18F0C150}"/>
              </a:ext>
            </a:extLst>
          </p:cNvPr>
          <p:cNvSpPr txBox="1"/>
          <p:nvPr/>
        </p:nvSpPr>
        <p:spPr>
          <a:xfrm>
            <a:off x="1477416" y="3010114"/>
            <a:ext cx="8408071" cy="830997"/>
          </a:xfrm>
          <a:prstGeom prst="rect">
            <a:avLst/>
          </a:prstGeom>
          <a:noFill/>
        </p:spPr>
        <p:txBody>
          <a:bodyPr wrap="none" rtlCol="0">
            <a:spAutoFit/>
          </a:bodyPr>
          <a:lstStyle/>
          <a:p>
            <a:r>
              <a:rPr lang="en-US" sz="4800" b="0" i="0" u="none" strike="noStrike" baseline="0" dirty="0">
                <a:latin typeface="Times New Roman" panose="02020603050405020304" pitchFamily="18" charset="0"/>
              </a:rPr>
              <a:t>An epic cosmology mythology…</a:t>
            </a:r>
          </a:p>
        </p:txBody>
      </p:sp>
      <p:sp>
        <p:nvSpPr>
          <p:cNvPr id="6" name="TextBox 5">
            <a:extLst>
              <a:ext uri="{FF2B5EF4-FFF2-40B4-BE49-F238E27FC236}">
                <a16:creationId xmlns:a16="http://schemas.microsoft.com/office/drawing/2014/main" id="{86E34F90-CD56-493D-A3F7-7388E29A30D0}"/>
              </a:ext>
            </a:extLst>
          </p:cNvPr>
          <p:cNvSpPr txBox="1"/>
          <p:nvPr/>
        </p:nvSpPr>
        <p:spPr>
          <a:xfrm>
            <a:off x="2265437" y="4327570"/>
            <a:ext cx="6525825" cy="830997"/>
          </a:xfrm>
          <a:prstGeom prst="rect">
            <a:avLst/>
          </a:prstGeom>
          <a:noFill/>
        </p:spPr>
        <p:txBody>
          <a:bodyPr wrap="none" rtlCol="0">
            <a:spAutoFit/>
          </a:bodyPr>
          <a:lstStyle/>
          <a:p>
            <a:r>
              <a:rPr lang="en-US" sz="4800" b="0" i="0" u="none" strike="noStrike" baseline="0" dirty="0">
                <a:latin typeface="Times New Roman" panose="02020603050405020304" pitchFamily="18" charset="0"/>
              </a:rPr>
              <a:t>A coming-of-age story…</a:t>
            </a:r>
          </a:p>
        </p:txBody>
      </p:sp>
      <p:pic>
        <p:nvPicPr>
          <p:cNvPr id="8" name="Picture 7" descr="A picture containing text, dark&#10;&#10;Description automatically generated">
            <a:extLst>
              <a:ext uri="{FF2B5EF4-FFF2-40B4-BE49-F238E27FC236}">
                <a16:creationId xmlns:a16="http://schemas.microsoft.com/office/drawing/2014/main" id="{1FCC528E-D6CC-40B8-91A8-92D4CB2CA5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92684" y="0"/>
            <a:ext cx="4899316" cy="1984223"/>
          </a:xfrm>
          <a:prstGeom prst="rect">
            <a:avLst/>
          </a:prstGeom>
        </p:spPr>
      </p:pic>
    </p:spTree>
    <p:extLst>
      <p:ext uri="{BB962C8B-B14F-4D97-AF65-F5344CB8AC3E}">
        <p14:creationId xmlns:p14="http://schemas.microsoft.com/office/powerpoint/2010/main" val="302972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1000"/>
                                        <p:tgtEl>
                                          <p:spTgt spid="3"/>
                                        </p:tgtEl>
                                      </p:cBhvr>
                                    </p:animEffect>
                                    <p:anim calcmode="lin" valueType="num">
                                      <p:cBhvr>
                                        <p:cTn id="29" dur="1000" fill="hold"/>
                                        <p:tgtEl>
                                          <p:spTgt spid="3"/>
                                        </p:tgtEl>
                                        <p:attrNameLst>
                                          <p:attrName>ppt_x</p:attrName>
                                        </p:attrNameLst>
                                      </p:cBhvr>
                                      <p:tavLst>
                                        <p:tav tm="0">
                                          <p:val>
                                            <p:strVal val="#ppt_x"/>
                                          </p:val>
                                        </p:tav>
                                        <p:tav tm="100000">
                                          <p:val>
                                            <p:strVal val="#ppt_x"/>
                                          </p:val>
                                        </p:tav>
                                      </p:tavLst>
                                    </p:anim>
                                    <p:anim calcmode="lin" valueType="num">
                                      <p:cBhvr>
                                        <p:cTn id="3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TM03457485[[fn=Mesh]]</Template>
  <TotalTime>2071</TotalTime>
  <Words>1143</Words>
  <Application>Microsoft Office PowerPoint</Application>
  <PresentationFormat>Widescreen</PresentationFormat>
  <Paragraphs>111</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AGaramondPro-Regular</vt:lpstr>
      <vt:lpstr>Arial</vt:lpstr>
      <vt:lpstr>Book Antiqua</vt:lpstr>
      <vt:lpstr>Calibri</vt:lpstr>
      <vt:lpstr>Century Gothic</vt:lpstr>
      <vt:lpstr>Times New Roman</vt:lpstr>
      <vt:lpstr>Viner Hand ITC</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Pham, David</dc:creator>
  <cp:lastModifiedBy>David Quang</cp:lastModifiedBy>
  <cp:revision>896</cp:revision>
  <cp:lastPrinted>2021-10-07T18:52:54Z</cp:lastPrinted>
  <dcterms:created xsi:type="dcterms:W3CDTF">2021-10-06T14:08:05Z</dcterms:created>
  <dcterms:modified xsi:type="dcterms:W3CDTF">2021-10-17T13:43:41Z</dcterms:modified>
</cp:coreProperties>
</file>

<file path=docProps/thumbnail.jpeg>
</file>